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7" r:id="rId1"/>
  </p:sldMasterIdLst>
  <p:notesMasterIdLst>
    <p:notesMasterId r:id="rId20"/>
  </p:notesMasterIdLst>
  <p:handoutMasterIdLst>
    <p:handoutMasterId r:id="rId21"/>
  </p:handoutMasterIdLst>
  <p:sldIdLst>
    <p:sldId id="366" r:id="rId2"/>
    <p:sldId id="367" r:id="rId3"/>
    <p:sldId id="368" r:id="rId4"/>
    <p:sldId id="374" r:id="rId5"/>
    <p:sldId id="375" r:id="rId6"/>
    <p:sldId id="376" r:id="rId7"/>
    <p:sldId id="373" r:id="rId8"/>
    <p:sldId id="377" r:id="rId9"/>
    <p:sldId id="380" r:id="rId10"/>
    <p:sldId id="381" r:id="rId11"/>
    <p:sldId id="382" r:id="rId12"/>
    <p:sldId id="384" r:id="rId13"/>
    <p:sldId id="385" r:id="rId14"/>
    <p:sldId id="386" r:id="rId15"/>
    <p:sldId id="387" r:id="rId16"/>
    <p:sldId id="388" r:id="rId17"/>
    <p:sldId id="378" r:id="rId18"/>
    <p:sldId id="379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ción" id="{0473CCFF-1843-46D6-A4E2-805EE8CA8D6B}">
          <p14:sldIdLst>
            <p14:sldId id="366"/>
            <p14:sldId id="367"/>
            <p14:sldId id="368"/>
            <p14:sldId id="374"/>
            <p14:sldId id="375"/>
            <p14:sldId id="376"/>
            <p14:sldId id="373"/>
            <p14:sldId id="377"/>
            <p14:sldId id="380"/>
            <p14:sldId id="381"/>
            <p14:sldId id="382"/>
            <p14:sldId id="384"/>
            <p14:sldId id="385"/>
            <p14:sldId id="386"/>
            <p14:sldId id="387"/>
            <p14:sldId id="388"/>
            <p14:sldId id="378"/>
            <p14:sldId id="379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69E84"/>
    <a:srgbClr val="D1666F"/>
    <a:srgbClr val="CDA655"/>
    <a:srgbClr val="8497B0"/>
    <a:srgbClr val="7962CC"/>
    <a:srgbClr val="525252"/>
    <a:srgbClr val="222E3C"/>
    <a:srgbClr val="1BC7A6"/>
    <a:srgbClr val="4472C4"/>
    <a:srgbClr val="6C6B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20" autoAdjust="0"/>
    <p:restoredTop sz="95226" autoAdjust="0"/>
  </p:normalViewPr>
  <p:slideViewPr>
    <p:cSldViewPr snapToGrid="0">
      <p:cViewPr>
        <p:scale>
          <a:sx n="110" d="100"/>
          <a:sy n="110" d="100"/>
        </p:scale>
        <p:origin x="666" y="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3263604-DCB0-47B7-890E-06ACC2996D8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D2CBBA-0C77-4FD8-AD9B-D50C8476663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5D8426-E99E-46D1-B1A6-F53A4F92308D}" type="datetimeFigureOut">
              <a:rPr lang="en-GB" smtClean="0"/>
              <a:t>22/01/2022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9A469B-55BF-4AB4-A2BB-AB282A344E4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B3972E-E04F-4D06-B7C1-FE5512A8E71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E8584B-D908-4F4C-A3EE-DE670D55E57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18422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77E711-CEA8-4F44-9C8A-0E4502013C80}" type="datetimeFigureOut">
              <a:rPr lang="en-GB" smtClean="0"/>
              <a:t>22/01/2022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7E82FB-56E8-43A1-9D34-8792C741A1C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57696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7E82FB-56E8-43A1-9D34-8792C741A1C0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72971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7F17B6-3408-41B0-B6C1-90CCD445AC82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041456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7E82FB-56E8-43A1-9D34-8792C741A1C0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57930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061DB9-72AB-4E93-B934-FDA1758C58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39504" y="1122363"/>
            <a:ext cx="8028495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398CCB-289A-4220-A180-103838A403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39504" y="3602038"/>
            <a:ext cx="8028496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D7E3F0-0198-4BF0-81D3-72913EBB8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72786-B895-4119-93B7-E23F2DC20CA6}" type="datetime1">
              <a:rPr lang="en-US" smtClean="0"/>
              <a:t>1/22/2022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6D219E-A506-49E3-A5F0-29539C5D19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0F0BBEB5-A24D-4334-AF28-154E4FDB7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08417" y="6327775"/>
            <a:ext cx="2743200" cy="365125"/>
          </a:xfrm>
        </p:spPr>
        <p:txBody>
          <a:bodyPr/>
          <a:lstStyle>
            <a:lvl1pPr>
              <a:defRPr sz="2400">
                <a:solidFill>
                  <a:srgbClr val="CDA655"/>
                </a:solidFill>
              </a:defRPr>
            </a:lvl1pPr>
          </a:lstStyle>
          <a:p>
            <a:fld id="{28844951-7827-47D4-8276-7DDE1FA7D85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25290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BA6580-319D-4F48-8AB0-459F31B82F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BE99D3-B07E-43F4-803E-1774044272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019388-BDCE-467B-B774-45B4726C91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C4594A-0711-4F49-8B86-729EA6088FF4}" type="datetime1">
              <a:rPr lang="en-US" smtClean="0"/>
              <a:t>1/22/2022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D6C5C0-0504-4AE5-88A4-5F0533E158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19E6B6B0-A677-4ADF-8D49-D5E3C5C1FB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08417" y="6327775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rgbClr val="CDA655"/>
                </a:solidFill>
              </a:defRPr>
            </a:lvl1pPr>
          </a:lstStyle>
          <a:p>
            <a:fld id="{28844951-7827-47D4-8276-7DDE1FA7D85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83625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E51F798-B4B5-4ADB-B2E8-BED7A602ED7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610600" y="365125"/>
            <a:ext cx="27432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6484421-DC8E-4B7A-A189-4B3AABE517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725102" y="365125"/>
            <a:ext cx="6740167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3E6E04-B87A-4492-8E9D-C401944989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29E83-64DE-4F15-9E63-387AEE98C347}" type="datetime1">
              <a:rPr lang="en-US" smtClean="0"/>
              <a:t>1/22/2022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9A8746-E3E0-4CA9-B0F3-E2B8079AB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FB8B2B9-323D-410B-8D8F-83F82827D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08417" y="6327775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rgbClr val="CDA655"/>
                </a:solidFill>
              </a:defRPr>
            </a:lvl1pPr>
          </a:lstStyle>
          <a:p>
            <a:fld id="{28844951-7827-47D4-8276-7DDE1FA7D85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29254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F20AC4-19DA-4A21-ADB6-325C0C18D0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1984" y="365125"/>
            <a:ext cx="9741816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78C099-283B-4EAF-89D7-41061D328F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1984" y="1825625"/>
            <a:ext cx="9741816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465F3C-8B4F-426F-9015-EA044F5090C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11983" y="6356350"/>
            <a:ext cx="3172117" cy="365125"/>
          </a:xfrm>
        </p:spPr>
        <p:txBody>
          <a:bodyPr/>
          <a:lstStyle/>
          <a:p>
            <a:fld id="{010E77F7-13CC-498E-A8B7-E687DAE980F4}" type="datetime1">
              <a:rPr lang="en-US" smtClean="0"/>
              <a:t>1/22/2022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39A4E2-8A1B-4CC2-9873-39D7C7A7B9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41302" y="6356350"/>
            <a:ext cx="2912097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CBD296-556F-4866-B3A3-243BB38E13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08417" y="6327775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rgbClr val="CDA655"/>
                </a:solidFill>
              </a:defRPr>
            </a:lvl1pPr>
          </a:lstStyle>
          <a:p>
            <a:fld id="{28844951-7827-47D4-8276-7DDE1FA7D85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8873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1EA8C3-0E76-4491-B713-5CB3B18DE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1541" y="1709738"/>
            <a:ext cx="8905908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6532D2-C0DA-4EA4-B4E9-31AB184CC9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41542" y="4589463"/>
            <a:ext cx="8905908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BD813E-4BBE-41F2-8B28-4619730819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673485-436E-424A-B8F9-83128F26C60D}" type="datetime1">
              <a:rPr lang="en-US" smtClean="0"/>
              <a:t>1/22/2022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E2574F-AF45-444B-B513-0FCD81FF84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4810636-E52B-43E7-AD60-539F0ACCC3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08417" y="6327775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rgbClr val="CDA655"/>
                </a:solidFill>
              </a:defRPr>
            </a:lvl1pPr>
          </a:lstStyle>
          <a:p>
            <a:fld id="{28844951-7827-47D4-8276-7DDE1FA7D85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79958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058EB-84B0-4D76-A405-92DB280A1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033F7F-02F5-4332-AF75-2436DD8DA6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725102" y="1825625"/>
            <a:ext cx="4736184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9336D6-C701-4B7C-8E8B-1521FF91E5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617616" y="1825625"/>
            <a:ext cx="4736184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9B9BFD-8717-40D0-873E-FDD99B88FF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557A0-EFA2-41F1-8A53-F74B1A1A4942}" type="datetime1">
              <a:rPr lang="en-US" smtClean="0"/>
              <a:t>1/22/2022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D213A8-12F2-4DC3-B030-8F2AAD2A4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6C7034F-3B44-4668-B82F-8254855C0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08417" y="6327775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rgbClr val="CDA655"/>
                </a:solidFill>
              </a:defRPr>
            </a:lvl1pPr>
          </a:lstStyle>
          <a:p>
            <a:fld id="{28844951-7827-47D4-8276-7DDE1FA7D85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8607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7BF251-1792-4E6A-B8A2-52E4F249D0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5102" y="365125"/>
            <a:ext cx="9630285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051CB3-106F-42BE-9334-083B0B5687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25101" y="1681163"/>
            <a:ext cx="4727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E4BA24-07BB-488B-9315-D2F539C552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725100" y="2505075"/>
            <a:ext cx="472731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C39513-1A59-4CAB-8D0D-7BE6908B5DD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27042" y="1681163"/>
            <a:ext cx="4728345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9A20D3-6CB9-4341-B6CE-3A8B3A4E8EA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27043" y="2505075"/>
            <a:ext cx="4728344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8B3325C0-4D07-4364-AB1C-8A9BB1940C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E1384B-BD07-4952-B978-AAEC67E11F23}" type="datetime1">
              <a:rPr lang="en-US" smtClean="0"/>
              <a:t>1/22/2022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96DC1A8D-FA42-4665-86AF-D3C3C2F2EE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6BB7638A-7E0B-457A-BF34-D1F70AA2B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59932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0E45E-275A-4F86-B6B5-5C440AACA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347FCCE-4C6C-47AE-BE6B-CFBA3DB9B8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9611F-CD87-4876-B172-4944777C4C5C}" type="datetime1">
              <a:rPr lang="en-US" smtClean="0"/>
              <a:t>1/22/2022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66BF28-0AAA-4E78-885B-2C14AF4E3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005FE6-5CC8-4767-B20E-68FCE0F5FC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08417" y="6327775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rgbClr val="CDA655"/>
                </a:solidFill>
              </a:defRPr>
            </a:lvl1pPr>
          </a:lstStyle>
          <a:p>
            <a:fld id="{28844951-7827-47D4-8276-7DDE1FA7D85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75643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23655F5-4D90-41D0-B88C-F6B3138DCA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89028-B3E7-4F57-98B4-246BB843A76A}" type="datetime1">
              <a:rPr lang="en-US" smtClean="0"/>
              <a:t>1/22/2022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4F0DDF-AB72-4CE4-AE1C-0329957971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0C528E1D-56F7-48DE-A9CF-66602617FAEB}"/>
              </a:ext>
            </a:extLst>
          </p:cNvPr>
          <p:cNvCxnSpPr/>
          <p:nvPr userDrawn="1"/>
        </p:nvCxnSpPr>
        <p:spPr>
          <a:xfrm>
            <a:off x="1758494" y="3732693"/>
            <a:ext cx="9831712" cy="0"/>
          </a:xfrm>
          <a:prstGeom prst="line">
            <a:avLst/>
          </a:prstGeom>
          <a:ln w="19050">
            <a:solidFill>
              <a:srgbClr val="CDA6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44ABD90-B8F3-4981-81E5-8538731878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36988" y="2347913"/>
            <a:ext cx="5768975" cy="1281112"/>
          </a:xfrm>
        </p:spPr>
        <p:txBody>
          <a:bodyPr anchor="ctr"/>
          <a:lstStyle>
            <a:lvl1pPr marL="0" indent="0" algn="ctr">
              <a:buNone/>
              <a:defRPr>
                <a:solidFill>
                  <a:srgbClr val="CDA655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BC4AE3E9-1F2B-476E-A2DB-12A9C80FD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08417" y="6327775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rgbClr val="CDA655"/>
                </a:solidFill>
              </a:defRPr>
            </a:lvl1pPr>
          </a:lstStyle>
          <a:p>
            <a:fld id="{28844951-7827-47D4-8276-7DDE1FA7D85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34903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B61196-EB7E-4829-B2DC-A3F3572BD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0589" y="353505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F25363-9103-46C8-B7FA-743D98121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76594" y="987425"/>
            <a:ext cx="5378794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28019C-DD37-466C-9C0C-94BA78BCF9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870588" y="2049462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67EAB8-CFE7-46EF-AD6C-5E92A618EA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C0648-7928-4D31-865A-ABD5FC070754}" type="datetime1">
              <a:rPr lang="en-US" smtClean="0"/>
              <a:t>1/22/2022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2D94A2-0BFB-4E9F-AE4D-9B27236E98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CF53F119-0F73-4B40-838C-23CAC930F7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08417" y="6327775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rgbClr val="CDA655"/>
                </a:solidFill>
              </a:defRPr>
            </a:lvl1pPr>
          </a:lstStyle>
          <a:p>
            <a:fld id="{28844951-7827-47D4-8276-7DDE1FA7D85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39513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00E77-FCC8-4E7F-BAA8-C81FC2BF69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5103" y="449262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608EFCA-B5C0-4C7A-BCF2-10844BEA1F9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825764" y="987425"/>
            <a:ext cx="5529623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DE80D3-20A2-4987-8F3B-46016480FD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725103" y="2049462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267AFF-2C2F-4AEE-A9C6-DF0C945EE1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1F5D40-F4E4-443D-9843-D995C8AA2D74}" type="datetime1">
              <a:rPr lang="en-US" smtClean="0"/>
              <a:t>1/22/2022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B45C44-0D49-4DA6-9E33-7D397C372A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35535065-5B72-4B7D-BD7F-D533FBDB3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08417" y="6327775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rgbClr val="CDA655"/>
                </a:solidFill>
              </a:defRPr>
            </a:lvl1pPr>
          </a:lstStyle>
          <a:p>
            <a:fld id="{28844951-7827-47D4-8276-7DDE1FA7D85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49012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E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B52575-A8E2-47C8-AE37-31A330BF36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5104" y="365125"/>
            <a:ext cx="962869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79E393-72CD-4E69-928F-AA8E0E968F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25104" y="1825625"/>
            <a:ext cx="9628696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52BED4-1DA9-42EA-B2A6-6F1EEB307C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725103" y="6356350"/>
            <a:ext cx="21116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E1384B-BD07-4952-B978-AAEC67E11F23}" type="datetime1">
              <a:rPr lang="en-US" smtClean="0"/>
              <a:t>1/22/2022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803F70-5BFC-4949-B54D-80C27B81FE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7139FCD6-5552-4773-B0CE-782FC69E0E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08417" y="63277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2400">
                <a:solidFill>
                  <a:srgbClr val="CDA655"/>
                </a:solidFill>
              </a:defRPr>
            </a:lvl1pPr>
          </a:lstStyle>
          <a:p>
            <a:fld id="{28844951-7827-47D4-8276-7DDE1FA7D85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 descr="A satellite in space&#10;&#10;Description automatically generated with low confidence">
            <a:extLst>
              <a:ext uri="{FF2B5EF4-FFF2-40B4-BE49-F238E27FC236}">
                <a16:creationId xmlns:a16="http://schemas.microsoft.com/office/drawing/2014/main" id="{41097370-AAA2-49C5-B74B-12C0A1B3E8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157" r="23349"/>
          <a:stretch/>
        </p:blipFill>
        <p:spPr>
          <a:xfrm>
            <a:off x="0" y="0"/>
            <a:ext cx="15232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1396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40" r:id="rId3"/>
    <p:sldLayoutId id="2147483741" r:id="rId4"/>
    <p:sldLayoutId id="2147483742" r:id="rId5"/>
    <p:sldLayoutId id="2147483743" r:id="rId6"/>
    <p:sldLayoutId id="2147483744" r:id="rId7"/>
    <p:sldLayoutId id="2147483745" r:id="rId8"/>
    <p:sldLayoutId id="2147483746" r:id="rId9"/>
    <p:sldLayoutId id="2147483747" r:id="rId10"/>
    <p:sldLayoutId id="2147483748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7.png"/><Relationship Id="rId7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microsoft.com/office/2007/relationships/hdphoto" Target="../media/hdphoto2.wdp"/><Relationship Id="rId4" Type="http://schemas.openxmlformats.org/officeDocument/2006/relationships/image" Target="../media/image8.png"/><Relationship Id="rId9" Type="http://schemas.microsoft.com/office/2007/relationships/hdphoto" Target="../media/hdphoto4.wdp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C5E5785E-AAB5-4166-AA75-16C897969A78}"/>
              </a:ext>
            </a:extLst>
          </p:cNvPr>
          <p:cNvSpPr txBox="1">
            <a:spLocks/>
          </p:cNvSpPr>
          <p:nvPr/>
        </p:nvSpPr>
        <p:spPr>
          <a:xfrm>
            <a:off x="1917313" y="1727991"/>
            <a:ext cx="9422694" cy="29005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6000" dirty="0">
                <a:solidFill>
                  <a:srgbClr val="CDA655"/>
                </a:solidFill>
                <a:latin typeface="+mn-lt"/>
                <a:ea typeface="+mj-lt"/>
                <a:cs typeface="+mj-lt"/>
              </a:rPr>
              <a:t>ADCS:</a:t>
            </a:r>
          </a:p>
          <a:p>
            <a:pPr algn="ctr"/>
            <a:r>
              <a:rPr lang="en-GB" sz="6000" dirty="0">
                <a:solidFill>
                  <a:srgbClr val="CDA655"/>
                </a:solidFill>
                <a:latin typeface="+mn-lt"/>
                <a:ea typeface="+mj-lt"/>
                <a:cs typeface="+mj-lt"/>
              </a:rPr>
              <a:t>Arduino &amp; Simulink</a:t>
            </a:r>
            <a:endParaRPr lang="es-ES" sz="6000" dirty="0">
              <a:solidFill>
                <a:srgbClr val="CDA655"/>
              </a:solidFill>
              <a:latin typeface="+mn-lt"/>
              <a:ea typeface="+mj-lt"/>
              <a:cs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188032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77CDE9-6E92-433C-86FE-81546F1BC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7C9D8B4-BB36-418B-AA90-2D5B4B0081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75" y="14287"/>
            <a:ext cx="11830050" cy="68294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0E6745D-72A4-4FD4-8080-4FF781683905}"/>
              </a:ext>
            </a:extLst>
          </p:cNvPr>
          <p:cNvSpPr txBox="1"/>
          <p:nvPr/>
        </p:nvSpPr>
        <p:spPr>
          <a:xfrm>
            <a:off x="8823960" y="292608"/>
            <a:ext cx="1294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Servomotor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4A7972-E0CA-4A15-A7C9-BF34CF2F40AC}"/>
              </a:ext>
            </a:extLst>
          </p:cNvPr>
          <p:cNvSpPr txBox="1"/>
          <p:nvPr/>
        </p:nvSpPr>
        <p:spPr>
          <a:xfrm>
            <a:off x="9006766" y="5273040"/>
            <a:ext cx="1573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Potentiometer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6F585C4-BCC4-4EA4-BA48-983B52A8F92E}"/>
              </a:ext>
            </a:extLst>
          </p:cNvPr>
          <p:cNvSpPr txBox="1"/>
          <p:nvPr/>
        </p:nvSpPr>
        <p:spPr>
          <a:xfrm>
            <a:off x="8984460" y="6323568"/>
            <a:ext cx="1720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Phototransistors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03CE982-86F6-4299-AB2F-6335E5D1C50A}"/>
              </a:ext>
            </a:extLst>
          </p:cNvPr>
          <p:cNvCxnSpPr>
            <a:cxnSpLocks/>
          </p:cNvCxnSpPr>
          <p:nvPr/>
        </p:nvCxnSpPr>
        <p:spPr>
          <a:xfrm flipH="1">
            <a:off x="6924583" y="5468112"/>
            <a:ext cx="2082183" cy="36451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B73334E-9440-4D16-A039-1C06CC84E94A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7084381" y="6508234"/>
            <a:ext cx="1900079" cy="5715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489B95C-8426-417D-890E-F740F6A8AF62}"/>
              </a:ext>
            </a:extLst>
          </p:cNvPr>
          <p:cNvSpPr txBox="1"/>
          <p:nvPr/>
        </p:nvSpPr>
        <p:spPr>
          <a:xfrm>
            <a:off x="5199725" y="2620096"/>
            <a:ext cx="546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LCD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5FEE483-80E6-4E52-AD13-B51AD4FC4E4D}"/>
              </a:ext>
            </a:extLst>
          </p:cNvPr>
          <p:cNvSpPr txBox="1"/>
          <p:nvPr/>
        </p:nvSpPr>
        <p:spPr>
          <a:xfrm>
            <a:off x="1508094" y="819408"/>
            <a:ext cx="13789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Arduino Uno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ABA9069-3E2E-4D9C-8ED2-063410DB0C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2262" b="94654"/>
          <a:stretch/>
        </p:blipFill>
        <p:spPr>
          <a:xfrm>
            <a:off x="189853" y="2166766"/>
            <a:ext cx="915417" cy="36512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8696AC3-9500-4723-A63A-4E7A50D22113}"/>
              </a:ext>
            </a:extLst>
          </p:cNvPr>
          <p:cNvSpPr txBox="1"/>
          <p:nvPr/>
        </p:nvSpPr>
        <p:spPr>
          <a:xfrm>
            <a:off x="286873" y="1754801"/>
            <a:ext cx="867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Battery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F7729E2-B2EF-444E-B715-1500BB3E8028}"/>
              </a:ext>
            </a:extLst>
          </p:cNvPr>
          <p:cNvSpPr txBox="1"/>
          <p:nvPr/>
        </p:nvSpPr>
        <p:spPr>
          <a:xfrm>
            <a:off x="647561" y="4818671"/>
            <a:ext cx="823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Button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8E4D3DA-C0B6-47B0-9957-440D98BF1071}"/>
              </a:ext>
            </a:extLst>
          </p:cNvPr>
          <p:cNvCxnSpPr>
            <a:cxnSpLocks/>
            <a:stCxn id="21" idx="3"/>
          </p:cNvCxnSpPr>
          <p:nvPr/>
        </p:nvCxnSpPr>
        <p:spPr>
          <a:xfrm flipV="1">
            <a:off x="1471120" y="4818671"/>
            <a:ext cx="2932204" cy="18466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70626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219759-BC2D-4F4C-A55E-E50D9671F9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1DF72876-667A-4F75-8579-AC18901261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1163"/>
          <a:stretch/>
        </p:blipFill>
        <p:spPr>
          <a:xfrm>
            <a:off x="386553" y="11896"/>
            <a:ext cx="10506969" cy="6834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7892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47E1908-3690-4712-86AE-D3755B8425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533" y="0"/>
            <a:ext cx="9946934" cy="68580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219759-BC2D-4F4C-A55E-E50D9671F9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1D6671-23A0-41CF-BFCD-698887CD5E67}"/>
              </a:ext>
            </a:extLst>
          </p:cNvPr>
          <p:cNvSpPr txBox="1"/>
          <p:nvPr/>
        </p:nvSpPr>
        <p:spPr>
          <a:xfrm>
            <a:off x="7711860" y="374904"/>
            <a:ext cx="1294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Servomotor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E83B39-FD19-4AAC-9DDC-0FB784D5DD54}"/>
              </a:ext>
            </a:extLst>
          </p:cNvPr>
          <p:cNvSpPr txBox="1"/>
          <p:nvPr/>
        </p:nvSpPr>
        <p:spPr>
          <a:xfrm>
            <a:off x="9431291" y="5940282"/>
            <a:ext cx="1573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Potentiometer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5FB352-FD3C-4909-919F-F4CA2FE9921F}"/>
              </a:ext>
            </a:extLst>
          </p:cNvPr>
          <p:cNvSpPr txBox="1"/>
          <p:nvPr/>
        </p:nvSpPr>
        <p:spPr>
          <a:xfrm>
            <a:off x="1040110" y="5230383"/>
            <a:ext cx="1720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Phototransistors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D73CB3-5FE1-4033-94E3-D0CA236EC05A}"/>
              </a:ext>
            </a:extLst>
          </p:cNvPr>
          <p:cNvSpPr txBox="1"/>
          <p:nvPr/>
        </p:nvSpPr>
        <p:spPr>
          <a:xfrm>
            <a:off x="5199725" y="2620096"/>
            <a:ext cx="546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LCD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0E3A6D-99D4-4C68-B74B-A68236DCF70A}"/>
              </a:ext>
            </a:extLst>
          </p:cNvPr>
          <p:cNvSpPr txBox="1"/>
          <p:nvPr/>
        </p:nvSpPr>
        <p:spPr>
          <a:xfrm>
            <a:off x="2651094" y="810264"/>
            <a:ext cx="13789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Arduino Uno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E8A8D72-8600-4417-8197-2E1E07112C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2262" b="94654"/>
          <a:stretch/>
        </p:blipFill>
        <p:spPr>
          <a:xfrm>
            <a:off x="1285694" y="2261477"/>
            <a:ext cx="915417" cy="36512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A0E67B8-2B5C-4894-B4CF-891900B48B90}"/>
              </a:ext>
            </a:extLst>
          </p:cNvPr>
          <p:cNvSpPr txBox="1"/>
          <p:nvPr/>
        </p:nvSpPr>
        <p:spPr>
          <a:xfrm>
            <a:off x="1341348" y="2224670"/>
            <a:ext cx="867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Battery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A9E7037-C926-4668-80EF-3876D8CB26CC}"/>
              </a:ext>
            </a:extLst>
          </p:cNvPr>
          <p:cNvSpPr txBox="1"/>
          <p:nvPr/>
        </p:nvSpPr>
        <p:spPr>
          <a:xfrm>
            <a:off x="6263355" y="2626602"/>
            <a:ext cx="546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LCD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E318091-0743-4487-A505-FC6AEC9BF11A}"/>
              </a:ext>
            </a:extLst>
          </p:cNvPr>
          <p:cNvCxnSpPr>
            <a:cxnSpLocks/>
            <a:stCxn id="7" idx="1"/>
          </p:cNvCxnSpPr>
          <p:nvPr/>
        </p:nvCxnSpPr>
        <p:spPr>
          <a:xfrm flipH="1" flipV="1">
            <a:off x="8119872" y="6025896"/>
            <a:ext cx="1311419" cy="9905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B35F62E-968E-4AB4-B8DA-0BBDC9F56D36}"/>
              </a:ext>
            </a:extLst>
          </p:cNvPr>
          <p:cNvCxnSpPr>
            <a:cxnSpLocks/>
          </p:cNvCxnSpPr>
          <p:nvPr/>
        </p:nvCxnSpPr>
        <p:spPr>
          <a:xfrm flipV="1">
            <a:off x="10232137" y="3675888"/>
            <a:ext cx="320039" cy="226439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57F4BE0-AAA8-4C7C-B66B-D0CEB950DFC5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1900410" y="5599715"/>
            <a:ext cx="617734" cy="104507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3868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50F14C-3B69-4F59-8F27-CDE311BF7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5DDFB0-352C-4BF0-BC55-203E6E1E52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831A7B-0CB2-446C-B108-47C8437AFE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FC388DE-0CD9-42AA-BE4E-CB45B39D9D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607" y="0"/>
            <a:ext cx="100827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5597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549EE6-A5C0-4BD7-83D9-FE5513EB42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12CAB8-32D1-4E43-BB98-E8C6884E45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762" y="414337"/>
            <a:ext cx="9134475" cy="602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8357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F878586-EEDC-4437-A5D5-FA1955E3FE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2569" y="0"/>
            <a:ext cx="9546861" cy="68580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227630-947A-4A06-9E24-0B5DE436E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863A53-DD31-44EA-A86A-E931F13BD701}"/>
              </a:ext>
            </a:extLst>
          </p:cNvPr>
          <p:cNvSpPr txBox="1"/>
          <p:nvPr/>
        </p:nvSpPr>
        <p:spPr>
          <a:xfrm>
            <a:off x="7711860" y="374904"/>
            <a:ext cx="1294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Servomotor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E26599-5F19-41D2-AB59-C55DC2E7D983}"/>
              </a:ext>
            </a:extLst>
          </p:cNvPr>
          <p:cNvSpPr txBox="1"/>
          <p:nvPr/>
        </p:nvSpPr>
        <p:spPr>
          <a:xfrm>
            <a:off x="9296179" y="5978009"/>
            <a:ext cx="1573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Potentiometer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940730A-6109-408C-B0A8-28ED568E7F3D}"/>
              </a:ext>
            </a:extLst>
          </p:cNvPr>
          <p:cNvSpPr txBox="1"/>
          <p:nvPr/>
        </p:nvSpPr>
        <p:spPr>
          <a:xfrm>
            <a:off x="1296567" y="4748269"/>
            <a:ext cx="1720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Phototransistors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F529B56-E37D-4E65-810B-0A113AC53AF1}"/>
              </a:ext>
            </a:extLst>
          </p:cNvPr>
          <p:cNvSpPr txBox="1"/>
          <p:nvPr/>
        </p:nvSpPr>
        <p:spPr>
          <a:xfrm>
            <a:off x="2651094" y="810264"/>
            <a:ext cx="13789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Arduino Uno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D7E532-C3C9-4A9D-B312-62D1AF8FFF7A}"/>
              </a:ext>
            </a:extLst>
          </p:cNvPr>
          <p:cNvSpPr txBox="1"/>
          <p:nvPr/>
        </p:nvSpPr>
        <p:spPr>
          <a:xfrm>
            <a:off x="6263355" y="2626602"/>
            <a:ext cx="546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LCD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4FB35D8-BAE3-4937-B5D6-E05A1931B75E}"/>
              </a:ext>
            </a:extLst>
          </p:cNvPr>
          <p:cNvCxnSpPr>
            <a:cxnSpLocks/>
            <a:stCxn id="8" idx="1"/>
          </p:cNvCxnSpPr>
          <p:nvPr/>
        </p:nvCxnSpPr>
        <p:spPr>
          <a:xfrm flipH="1" flipV="1">
            <a:off x="7984760" y="6063623"/>
            <a:ext cx="1311419" cy="9905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BECD54D-1ACC-40AD-B750-AC49DFC7132E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2156867" y="5117601"/>
            <a:ext cx="617734" cy="104507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DBB0CC36-3F5B-419B-AEFA-A77FAE432C4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2262" b="94654"/>
          <a:stretch/>
        </p:blipFill>
        <p:spPr>
          <a:xfrm>
            <a:off x="1474504" y="1179596"/>
            <a:ext cx="915417" cy="36512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A628ADD-94E9-4E52-BF16-12EA4277FC38}"/>
              </a:ext>
            </a:extLst>
          </p:cNvPr>
          <p:cNvSpPr txBox="1"/>
          <p:nvPr/>
        </p:nvSpPr>
        <p:spPr>
          <a:xfrm>
            <a:off x="1466796" y="1175389"/>
            <a:ext cx="867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Battery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F03060D-2037-4C8A-A30D-DDCF5541F3E4}"/>
              </a:ext>
            </a:extLst>
          </p:cNvPr>
          <p:cNvSpPr txBox="1"/>
          <p:nvPr/>
        </p:nvSpPr>
        <p:spPr>
          <a:xfrm>
            <a:off x="1322569" y="3333863"/>
            <a:ext cx="800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Switch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1A4B5DC-B6CA-46B7-8B71-0DF4350C94A3}"/>
              </a:ext>
            </a:extLst>
          </p:cNvPr>
          <p:cNvSpPr txBox="1"/>
          <p:nvPr/>
        </p:nvSpPr>
        <p:spPr>
          <a:xfrm>
            <a:off x="9956296" y="2719908"/>
            <a:ext cx="800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Switch</a:t>
            </a:r>
          </a:p>
        </p:txBody>
      </p:sp>
    </p:spTree>
    <p:extLst>
      <p:ext uri="{BB962C8B-B14F-4D97-AF65-F5344CB8AC3E}">
        <p14:creationId xmlns:p14="http://schemas.microsoft.com/office/powerpoint/2010/main" val="36111385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A0C730-94C1-4C97-AE8E-41AB5809A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68BE69-9AA9-4522-9535-7338BF4276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462845-CAFC-4E2E-9695-E5C3F01DD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193FD43-AA51-49DF-8517-530A675A98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243" y="0"/>
            <a:ext cx="106975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3633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4F791C4D-F3D9-4F52-8174-8F5400D986A6}"/>
              </a:ext>
            </a:extLst>
          </p:cNvPr>
          <p:cNvSpPr txBox="1"/>
          <p:nvPr/>
        </p:nvSpPr>
        <p:spPr>
          <a:xfrm>
            <a:off x="1890469" y="474254"/>
            <a:ext cx="977161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3600" dirty="0">
                <a:solidFill>
                  <a:srgbClr val="CDA655"/>
                </a:solidFill>
                <a:cs typeface="Calibri"/>
              </a:rPr>
              <a:t>Programming options</a:t>
            </a:r>
          </a:p>
        </p:txBody>
      </p:sp>
      <p:cxnSp>
        <p:nvCxnSpPr>
          <p:cNvPr id="22" name="Conector recto 5">
            <a:extLst>
              <a:ext uri="{FF2B5EF4-FFF2-40B4-BE49-F238E27FC236}">
                <a16:creationId xmlns:a16="http://schemas.microsoft.com/office/drawing/2014/main" id="{58D4BE65-01F9-4C83-9A2E-757EC0C07A7A}"/>
              </a:ext>
            </a:extLst>
          </p:cNvPr>
          <p:cNvCxnSpPr/>
          <p:nvPr/>
        </p:nvCxnSpPr>
        <p:spPr>
          <a:xfrm>
            <a:off x="1830371" y="1084743"/>
            <a:ext cx="9831712" cy="0"/>
          </a:xfrm>
          <a:prstGeom prst="line">
            <a:avLst/>
          </a:prstGeom>
          <a:ln w="19050">
            <a:solidFill>
              <a:srgbClr val="CDA6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F11878F-53C6-44C6-8123-E07AF52288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55929" y="6327775"/>
            <a:ext cx="1295688" cy="365125"/>
          </a:xfrm>
        </p:spPr>
        <p:txBody>
          <a:bodyPr/>
          <a:lstStyle/>
          <a:p>
            <a:fld id="{28844951-7827-47D4-8276-7DDE1FA7D85A}" type="slidenum">
              <a:rPr lang="en-US" smtClean="0"/>
              <a:t>17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938744-8BA7-484E-91D2-95C2F46452D7}"/>
              </a:ext>
            </a:extLst>
          </p:cNvPr>
          <p:cNvSpPr txBox="1"/>
          <p:nvPr/>
        </p:nvSpPr>
        <p:spPr>
          <a:xfrm>
            <a:off x="2002536" y="1527048"/>
            <a:ext cx="965954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GB" dirty="0">
                <a:solidFill>
                  <a:schemeClr val="bg1"/>
                </a:solidFill>
              </a:rPr>
              <a:t>Program everything in Simulink?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169E84"/>
                </a:solidFill>
              </a:rPr>
              <a:t>Pros</a:t>
            </a:r>
            <a:r>
              <a:rPr lang="en-GB" dirty="0">
                <a:solidFill>
                  <a:schemeClr val="bg1"/>
                </a:solidFill>
              </a:rPr>
              <a:t>: works for sure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D1666F"/>
                </a:solidFill>
              </a:rPr>
              <a:t>Cons</a:t>
            </a:r>
            <a:r>
              <a:rPr lang="en-GB" dirty="0">
                <a:solidFill>
                  <a:schemeClr val="bg1"/>
                </a:solidFill>
              </a:rPr>
              <a:t>: I hate </a:t>
            </a:r>
            <a:r>
              <a:rPr lang="en-GB" dirty="0" err="1">
                <a:solidFill>
                  <a:schemeClr val="bg1"/>
                </a:solidFill>
              </a:rPr>
              <a:t>simulink</a:t>
            </a:r>
            <a:endParaRPr lang="en-GB" dirty="0">
              <a:solidFill>
                <a:schemeClr val="bg1"/>
              </a:solidFill>
            </a:endParaRPr>
          </a:p>
          <a:p>
            <a:pPr marL="342900" indent="-342900">
              <a:buFont typeface="+mj-lt"/>
              <a:buAutoNum type="arabicPeriod"/>
            </a:pPr>
            <a:endParaRPr lang="en-GB" dirty="0">
              <a:solidFill>
                <a:schemeClr val="bg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GB" dirty="0">
                <a:solidFill>
                  <a:schemeClr val="bg1"/>
                </a:solidFill>
              </a:rPr>
              <a:t>Program the control law in Simulink and the rest in Arduino (C++), include the control law as a void control{} or something….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169E84"/>
                </a:solidFill>
              </a:rPr>
              <a:t>Pros</a:t>
            </a:r>
            <a:r>
              <a:rPr lang="en-GB" dirty="0">
                <a:solidFill>
                  <a:schemeClr val="bg1"/>
                </a:solidFill>
              </a:rPr>
              <a:t>: can use the Arduino libraries. i.e. servo library </a:t>
            </a:r>
            <a:r>
              <a:rPr lang="en-GB" dirty="0">
                <a:solidFill>
                  <a:schemeClr val="bg1"/>
                </a:solidFill>
                <a:sym typeface="Wingdings" panose="05000000000000000000" pitchFamily="2" charset="2"/>
              </a:rPr>
              <a:t> allows to get the turn angle very easily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D1666F"/>
                </a:solidFill>
                <a:sym typeface="Wingdings" panose="05000000000000000000" pitchFamily="2" charset="2"/>
              </a:rPr>
              <a:t>Cons</a:t>
            </a:r>
            <a:r>
              <a:rPr lang="en-GB" dirty="0">
                <a:solidFill>
                  <a:schemeClr val="bg1"/>
                </a:solidFill>
                <a:sym typeface="Wingdings" panose="05000000000000000000" pitchFamily="2" charset="2"/>
              </a:rPr>
              <a:t>: need to combine the code generated by Simulink with our own code. Could be problematic</a:t>
            </a:r>
            <a:endParaRPr lang="en-GB" dirty="0">
              <a:solidFill>
                <a:schemeClr val="bg1"/>
              </a:solidFill>
            </a:endParaRPr>
          </a:p>
          <a:p>
            <a:pPr marL="342900" indent="-342900">
              <a:buFont typeface="+mj-lt"/>
              <a:buAutoNum type="arabicPeriod"/>
            </a:pPr>
            <a:endParaRPr lang="en-GB" dirty="0">
              <a:solidFill>
                <a:schemeClr val="bg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GB" dirty="0">
                <a:solidFill>
                  <a:schemeClr val="bg1"/>
                </a:solidFill>
              </a:rPr>
              <a:t>Program everything in Arduino &lt;- NO!</a:t>
            </a:r>
          </a:p>
          <a:p>
            <a:pPr marL="800100" lvl="1" indent="-342900">
              <a:buFont typeface="+mj-lt"/>
              <a:buAutoNum type="arabicPeriod"/>
            </a:pPr>
            <a:endParaRPr lang="en-GB" dirty="0">
              <a:solidFill>
                <a:schemeClr val="bg1"/>
              </a:solidFill>
            </a:endParaRPr>
          </a:p>
          <a:p>
            <a:endParaRPr lang="en-GB" dirty="0">
              <a:solidFill>
                <a:schemeClr val="bg1"/>
              </a:solidFill>
            </a:endParaRPr>
          </a:p>
          <a:p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24455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4F791C4D-F3D9-4F52-8174-8F5400D986A6}"/>
              </a:ext>
            </a:extLst>
          </p:cNvPr>
          <p:cNvSpPr txBox="1"/>
          <p:nvPr/>
        </p:nvSpPr>
        <p:spPr>
          <a:xfrm>
            <a:off x="1890469" y="474254"/>
            <a:ext cx="977161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3600" dirty="0">
                <a:solidFill>
                  <a:srgbClr val="CDA655"/>
                </a:solidFill>
                <a:cs typeface="Calibri"/>
              </a:rPr>
              <a:t>Simulink</a:t>
            </a:r>
          </a:p>
        </p:txBody>
      </p:sp>
      <p:cxnSp>
        <p:nvCxnSpPr>
          <p:cNvPr id="22" name="Conector recto 5">
            <a:extLst>
              <a:ext uri="{FF2B5EF4-FFF2-40B4-BE49-F238E27FC236}">
                <a16:creationId xmlns:a16="http://schemas.microsoft.com/office/drawing/2014/main" id="{58D4BE65-01F9-4C83-9A2E-757EC0C07A7A}"/>
              </a:ext>
            </a:extLst>
          </p:cNvPr>
          <p:cNvCxnSpPr/>
          <p:nvPr/>
        </p:nvCxnSpPr>
        <p:spPr>
          <a:xfrm>
            <a:off x="1830371" y="1084743"/>
            <a:ext cx="9831712" cy="0"/>
          </a:xfrm>
          <a:prstGeom prst="line">
            <a:avLst/>
          </a:prstGeom>
          <a:ln w="19050">
            <a:solidFill>
              <a:srgbClr val="CDA6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F11878F-53C6-44C6-8123-E07AF52288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55929" y="6327775"/>
            <a:ext cx="1295688" cy="365125"/>
          </a:xfrm>
        </p:spPr>
        <p:txBody>
          <a:bodyPr/>
          <a:lstStyle/>
          <a:p>
            <a:fld id="{28844951-7827-47D4-8276-7DDE1FA7D85A}" type="slidenum">
              <a:rPr lang="en-US" smtClean="0"/>
              <a:t>18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BEBEC5-D7AB-477A-BFEA-4CE5CB332F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60"/>
          <a:stretch/>
        </p:blipFill>
        <p:spPr>
          <a:xfrm>
            <a:off x="1251737" y="1295400"/>
            <a:ext cx="10699880" cy="2133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BAB7B74-0779-4B08-96D8-D6B347154097}"/>
              </a:ext>
            </a:extLst>
          </p:cNvPr>
          <p:cNvSpPr txBox="1"/>
          <p:nvPr/>
        </p:nvSpPr>
        <p:spPr>
          <a:xfrm>
            <a:off x="1830371" y="3603815"/>
            <a:ext cx="991687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This should work (if the PID is properly tuned), but it is not taking into consideration a model for the servo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The servomotor should be modelled instead of using the built in functions. </a:t>
            </a:r>
            <a:r>
              <a:rPr lang="en-GB">
                <a:solidFill>
                  <a:schemeClr val="bg1"/>
                </a:solidFill>
              </a:rPr>
              <a:t>This could be achieved by sending a specific voltage signal to the digital pin to which the servo motor is connected to.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79031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9F8E5FD-DE7C-492B-8229-802AB25ABED7}"/>
              </a:ext>
            </a:extLst>
          </p:cNvPr>
          <p:cNvSpPr txBox="1"/>
          <p:nvPr/>
        </p:nvSpPr>
        <p:spPr>
          <a:xfrm>
            <a:off x="1890468" y="474254"/>
            <a:ext cx="847116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3600" dirty="0">
                <a:solidFill>
                  <a:srgbClr val="CDA655"/>
                </a:solidFill>
                <a:cs typeface="Calibri"/>
              </a:rPr>
              <a:t>Requirements</a:t>
            </a:r>
          </a:p>
        </p:txBody>
      </p:sp>
      <p:cxnSp>
        <p:nvCxnSpPr>
          <p:cNvPr id="12" name="Conector recto 5">
            <a:extLst>
              <a:ext uri="{FF2B5EF4-FFF2-40B4-BE49-F238E27FC236}">
                <a16:creationId xmlns:a16="http://schemas.microsoft.com/office/drawing/2014/main" id="{60C59147-BB00-4D65-8637-CBBE964A8E36}"/>
              </a:ext>
            </a:extLst>
          </p:cNvPr>
          <p:cNvCxnSpPr/>
          <p:nvPr/>
        </p:nvCxnSpPr>
        <p:spPr>
          <a:xfrm>
            <a:off x="1830371" y="1084743"/>
            <a:ext cx="9831712" cy="0"/>
          </a:xfrm>
          <a:prstGeom prst="line">
            <a:avLst/>
          </a:prstGeom>
          <a:ln w="19050">
            <a:solidFill>
              <a:srgbClr val="CDA6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61F0A210-9CBB-4D64-B980-B86FF4ED9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2</a:t>
            </a:fld>
            <a:endParaRPr lang="en-US" dirty="0"/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86C05268-EFA9-4BBC-B9F9-D15C86C0D16E}"/>
              </a:ext>
            </a:extLst>
          </p:cNvPr>
          <p:cNvGrpSpPr/>
          <p:nvPr/>
        </p:nvGrpSpPr>
        <p:grpSpPr>
          <a:xfrm>
            <a:off x="1890468" y="1491045"/>
            <a:ext cx="4603205" cy="4474749"/>
            <a:chOff x="2343229" y="2218202"/>
            <a:chExt cx="4386045" cy="4474749"/>
          </a:xfrm>
        </p:grpSpPr>
        <p:sp>
          <p:nvSpPr>
            <p:cNvPr id="83" name="Rectángulo: esquinas redondeadas 11">
              <a:extLst>
                <a:ext uri="{FF2B5EF4-FFF2-40B4-BE49-F238E27FC236}">
                  <a16:creationId xmlns:a16="http://schemas.microsoft.com/office/drawing/2014/main" id="{450E189A-94EC-417F-9B69-B88E52FCAE9D}"/>
                </a:ext>
              </a:extLst>
            </p:cNvPr>
            <p:cNvSpPr/>
            <p:nvPr/>
          </p:nvSpPr>
          <p:spPr>
            <a:xfrm>
              <a:off x="2343229" y="2468876"/>
              <a:ext cx="4386045" cy="4224075"/>
            </a:xfrm>
            <a:prstGeom prst="roundRect">
              <a:avLst>
                <a:gd name="adj" fmla="val 3132"/>
              </a:avLst>
            </a:prstGeom>
            <a:noFill/>
            <a:ln w="38100">
              <a:solidFill>
                <a:srgbClr val="7962CC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84" name="Rectángulo 6">
              <a:extLst>
                <a:ext uri="{FF2B5EF4-FFF2-40B4-BE49-F238E27FC236}">
                  <a16:creationId xmlns:a16="http://schemas.microsoft.com/office/drawing/2014/main" id="{F92736F5-FCAD-4D22-A1FD-FC133D6217E9}"/>
                </a:ext>
              </a:extLst>
            </p:cNvPr>
            <p:cNvSpPr/>
            <p:nvPr/>
          </p:nvSpPr>
          <p:spPr>
            <a:xfrm>
              <a:off x="3049603" y="2218202"/>
              <a:ext cx="2973296" cy="250674"/>
            </a:xfrm>
            <a:prstGeom prst="rect">
              <a:avLst/>
            </a:prstGeom>
            <a:solidFill>
              <a:srgbClr val="7962CC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Determination</a:t>
              </a: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46395E6D-E120-4BB6-9709-4741CF13D9B6}"/>
              </a:ext>
            </a:extLst>
          </p:cNvPr>
          <p:cNvGrpSpPr/>
          <p:nvPr/>
        </p:nvGrpSpPr>
        <p:grpSpPr>
          <a:xfrm>
            <a:off x="6764784" y="1508801"/>
            <a:ext cx="4745235" cy="4456993"/>
            <a:chOff x="5387588" y="3267584"/>
            <a:chExt cx="5655388" cy="4456993"/>
          </a:xfrm>
        </p:grpSpPr>
        <p:sp>
          <p:nvSpPr>
            <p:cNvPr id="82" name="Rectángulo: esquinas redondeadas 11">
              <a:extLst>
                <a:ext uri="{FF2B5EF4-FFF2-40B4-BE49-F238E27FC236}">
                  <a16:creationId xmlns:a16="http://schemas.microsoft.com/office/drawing/2014/main" id="{186B4CB7-878F-4A72-8888-4894995C84B5}"/>
                </a:ext>
              </a:extLst>
            </p:cNvPr>
            <p:cNvSpPr/>
            <p:nvPr/>
          </p:nvSpPr>
          <p:spPr>
            <a:xfrm>
              <a:off x="5387588" y="3518259"/>
              <a:ext cx="5655388" cy="4206318"/>
            </a:xfrm>
            <a:prstGeom prst="roundRect">
              <a:avLst>
                <a:gd name="adj" fmla="val 3132"/>
              </a:avLst>
            </a:prstGeom>
            <a:noFill/>
            <a:ln w="38100">
              <a:solidFill>
                <a:srgbClr val="169E84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87" name="Rectángulo 6">
              <a:extLst>
                <a:ext uri="{FF2B5EF4-FFF2-40B4-BE49-F238E27FC236}">
                  <a16:creationId xmlns:a16="http://schemas.microsoft.com/office/drawing/2014/main" id="{E1FA2D01-425E-4A8A-B0E8-A1837D0ADD76}"/>
                </a:ext>
              </a:extLst>
            </p:cNvPr>
            <p:cNvSpPr/>
            <p:nvPr/>
          </p:nvSpPr>
          <p:spPr>
            <a:xfrm>
              <a:off x="6328374" y="3267584"/>
              <a:ext cx="3882854" cy="235805"/>
            </a:xfrm>
            <a:prstGeom prst="rect">
              <a:avLst/>
            </a:prstGeom>
            <a:solidFill>
              <a:srgbClr val="169E84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Control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BD04604-676A-43EF-BF0A-E98CD642BE8B}"/>
                  </a:ext>
                </a:extLst>
              </p:cNvPr>
              <p:cNvSpPr txBox="1"/>
              <p:nvPr/>
            </p:nvSpPr>
            <p:spPr>
              <a:xfrm>
                <a:off x="2005271" y="1927513"/>
                <a:ext cx="4276657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>
                    <a:solidFill>
                      <a:schemeClr val="bg1"/>
                    </a:solidFill>
                  </a:rPr>
                  <a:t>Determine direction of a unique light source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GB" dirty="0">
                  <a:solidFill>
                    <a:schemeClr val="bg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>
                    <a:solidFill>
                      <a:schemeClr val="bg1"/>
                    </a:solidFill>
                  </a:rPr>
                  <a:t>Need to show the light incident angle in an LCD screen. At least in the </a:t>
                </a:r>
                <a14:m>
                  <m:oMath xmlns:m="http://schemas.openxmlformats.org/officeDocument/2006/math">
                    <m:r>
                      <a:rPr lang="en-GB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𝑥𝑦</m:t>
                    </m:r>
                  </m:oMath>
                </a14:m>
                <a:r>
                  <a:rPr lang="en-GB" dirty="0">
                    <a:solidFill>
                      <a:schemeClr val="bg1"/>
                    </a:solidFill>
                  </a:rPr>
                  <a:t>-plane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GB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BD04604-676A-43EF-BF0A-E98CD642BE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5271" y="1927513"/>
                <a:ext cx="4276657" cy="1754326"/>
              </a:xfrm>
              <a:prstGeom prst="rect">
                <a:avLst/>
              </a:prstGeom>
              <a:blipFill>
                <a:blip r:embed="rId3"/>
                <a:stretch>
                  <a:fillRect l="-997" t="-173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TextBox 55">
            <a:extLst>
              <a:ext uri="{FF2B5EF4-FFF2-40B4-BE49-F238E27FC236}">
                <a16:creationId xmlns:a16="http://schemas.microsoft.com/office/drawing/2014/main" id="{CB434527-0B7E-4CD6-94E7-BA51E962B38B}"/>
              </a:ext>
            </a:extLst>
          </p:cNvPr>
          <p:cNvSpPr txBox="1"/>
          <p:nvPr/>
        </p:nvSpPr>
        <p:spPr>
          <a:xfrm>
            <a:off x="6903407" y="1927513"/>
            <a:ext cx="427665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Orient the satellite’s X+/X- faces to a dynamic light source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Minimise time to achieve orientation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Maximise precision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Control should be a 2</a:t>
            </a:r>
            <a:r>
              <a:rPr lang="en-GB" baseline="30000" dirty="0">
                <a:solidFill>
                  <a:schemeClr val="bg1"/>
                </a:solidFill>
              </a:rPr>
              <a:t>nd</a:t>
            </a:r>
            <a:r>
              <a:rPr lang="en-GB" dirty="0">
                <a:solidFill>
                  <a:schemeClr val="bg1"/>
                </a:solidFill>
              </a:rPr>
              <a:t> mode of operation, activated by the push of a button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Avoid oscillations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Minimise components, cabling….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The design of a control law and a complete Simulink model is encouraged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130C371-3777-4F23-9CF3-1F7EC4C202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785" b="90670" l="9976" r="89538">
                        <a14:foregroundMark x1="67640" y1="71053" x2="74453" y2="82775"/>
                        <a14:foregroundMark x1="74453" y1="82775" x2="84185" y2="90909"/>
                        <a14:foregroundMark x1="84185" y1="90909" x2="74209" y2="65789"/>
                        <a14:foregroundMark x1="74209" y1="65789" x2="69830" y2="66507"/>
                        <a14:foregroundMark x1="12409" y1="10766" x2="29684" y2="4785"/>
                        <a14:foregroundMark x1="29684" y1="4785" x2="49148" y2="5024"/>
                        <a14:foregroundMark x1="49148" y1="5024" x2="63017" y2="4785"/>
                        <a14:foregroundMark x1="63835" y1="6864" x2="64679" y2="9008"/>
                        <a14:foregroundMark x1="63017" y1="4785" x2="62865" y2="4400"/>
                        <a14:foregroundMark x1="70803" y1="66986" x2="65450" y2="72488"/>
                        <a14:backgroundMark x1="67397" y1="15311" x2="66180" y2="9809"/>
                        <a14:backgroundMark x1="65693" y1="14833" x2="66910" y2="9809"/>
                        <a14:backgroundMark x1="66910" y1="9809" x2="66910" y2="9809"/>
                        <a14:backgroundMark x1="66423" y1="13636" x2="66180" y2="10048"/>
                        <a14:backgroundMark x1="66910" y1="14593" x2="65937" y2="10048"/>
                        <a14:backgroundMark x1="65937" y1="14115" x2="66180" y2="8612"/>
                        <a14:backgroundMark x1="65937" y1="13876" x2="65937" y2="9569"/>
                        <a14:backgroundMark x1="67640" y1="12440" x2="65693" y2="10766"/>
                        <a14:backgroundMark x1="68370" y1="12440" x2="65207" y2="1244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460096" y="3429000"/>
            <a:ext cx="1957388" cy="1990726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0BE6C7B2-D277-4D71-8ECA-6B3065BFD7BF}"/>
              </a:ext>
            </a:extLst>
          </p:cNvPr>
          <p:cNvSpPr txBox="1"/>
          <p:nvPr/>
        </p:nvSpPr>
        <p:spPr>
          <a:xfrm>
            <a:off x="2005271" y="3639532"/>
            <a:ext cx="242956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Use a filter to improve the stability of the measurement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EDA05167-FAFE-45BC-A578-777D04F0C286}"/>
                  </a:ext>
                </a:extLst>
              </p:cNvPr>
              <p:cNvSpPr txBox="1"/>
              <p:nvPr/>
            </p:nvSpPr>
            <p:spPr>
              <a:xfrm>
                <a:off x="5279739" y="4813994"/>
                <a:ext cx="31810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EDA05167-FAFE-45BC-A578-777D04F0C2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9739" y="4813994"/>
                <a:ext cx="318101" cy="369332"/>
              </a:xfrm>
              <a:prstGeom prst="rect">
                <a:avLst/>
              </a:prstGeom>
              <a:blipFill>
                <a:blip r:embed="rId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8B6116DE-1048-48FE-BB87-79D04873996C}"/>
                  </a:ext>
                </a:extLst>
              </p:cNvPr>
              <p:cNvSpPr txBox="1"/>
              <p:nvPr/>
            </p:nvSpPr>
            <p:spPr>
              <a:xfrm>
                <a:off x="5978427" y="4045897"/>
                <a:ext cx="31810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8B6116DE-1048-48FE-BB87-79D0487399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8427" y="4045897"/>
                <a:ext cx="318101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015068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ángulo 6">
            <a:extLst>
              <a:ext uri="{FF2B5EF4-FFF2-40B4-BE49-F238E27FC236}">
                <a16:creationId xmlns:a16="http://schemas.microsoft.com/office/drawing/2014/main" id="{6FB342DB-4DC8-4BA9-9685-62752C09DBCB}"/>
              </a:ext>
            </a:extLst>
          </p:cNvPr>
          <p:cNvSpPr/>
          <p:nvPr/>
        </p:nvSpPr>
        <p:spPr>
          <a:xfrm>
            <a:off x="8792819" y="3958690"/>
            <a:ext cx="2656794" cy="2522323"/>
          </a:xfrm>
          <a:prstGeom prst="roundRect">
            <a:avLst>
              <a:gd name="adj" fmla="val 2212"/>
            </a:avLst>
          </a:prstGeom>
          <a:solidFill>
            <a:srgbClr val="4472C4"/>
          </a:solidFill>
          <a:ln w="19050">
            <a:solidFill>
              <a:schemeClr val="bg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/>
            </a:endParaRPr>
          </a:p>
          <a:p>
            <a:pPr algn="ctr"/>
            <a:endParaRPr lang="es-ES" sz="24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/>
            </a:endParaRPr>
          </a:p>
          <a:p>
            <a:pPr algn="ctr"/>
            <a:endParaRPr lang="es-ES" sz="24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/>
            </a:endParaRPr>
          </a:p>
          <a:p>
            <a:pPr algn="ctr"/>
            <a:endParaRPr lang="es-ES" sz="24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/>
            </a:endParaRPr>
          </a:p>
          <a:p>
            <a:pPr algn="ctr"/>
            <a:endParaRPr lang="es-ES" sz="16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5165ADB-B777-4E97-BBBA-56EFB8616B3A}"/>
              </a:ext>
            </a:extLst>
          </p:cNvPr>
          <p:cNvGrpSpPr/>
          <p:nvPr/>
        </p:nvGrpSpPr>
        <p:grpSpPr>
          <a:xfrm>
            <a:off x="2066016" y="2018279"/>
            <a:ext cx="4767316" cy="1763141"/>
            <a:chOff x="1818791" y="2084242"/>
            <a:chExt cx="4767316" cy="1763141"/>
          </a:xfrm>
        </p:grpSpPr>
        <p:sp>
          <p:nvSpPr>
            <p:cNvPr id="4" name="Right Brace 3">
              <a:extLst>
                <a:ext uri="{FF2B5EF4-FFF2-40B4-BE49-F238E27FC236}">
                  <a16:creationId xmlns:a16="http://schemas.microsoft.com/office/drawing/2014/main" id="{1B3BD5A9-8650-4BFC-8E5D-9732CD76DCF1}"/>
                </a:ext>
              </a:extLst>
            </p:cNvPr>
            <p:cNvSpPr/>
            <p:nvPr/>
          </p:nvSpPr>
          <p:spPr>
            <a:xfrm rot="10800000">
              <a:off x="1818791" y="2136296"/>
              <a:ext cx="371995" cy="1711087"/>
            </a:xfrm>
            <a:prstGeom prst="rightBrace">
              <a:avLst/>
            </a:prstGeom>
            <a:ln w="28575">
              <a:solidFill>
                <a:srgbClr val="D1666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D6B574"/>
                </a:solidFill>
              </a:endParaRPr>
            </a:p>
          </p:txBody>
        </p:sp>
        <p:sp>
          <p:nvSpPr>
            <p:cNvPr id="9" name="CuadroTexto 13">
              <a:extLst>
                <a:ext uri="{FF2B5EF4-FFF2-40B4-BE49-F238E27FC236}">
                  <a16:creationId xmlns:a16="http://schemas.microsoft.com/office/drawing/2014/main" id="{9C4B67E8-47EC-491B-B488-A76700BC5939}"/>
                </a:ext>
              </a:extLst>
            </p:cNvPr>
            <p:cNvSpPr txBox="1"/>
            <p:nvPr/>
          </p:nvSpPr>
          <p:spPr>
            <a:xfrm>
              <a:off x="2236315" y="2084242"/>
              <a:ext cx="434979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rgbClr val="169E84"/>
                  </a:solidFill>
                </a:rPr>
                <a:t>Photoresistors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GB" dirty="0">
                  <a:solidFill>
                    <a:schemeClr val="bg1"/>
                  </a:solidFill>
                </a:rPr>
                <a:t>How many?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endParaRPr lang="en-GB" dirty="0">
                <a:solidFill>
                  <a:schemeClr val="bg1"/>
                </a:solidFill>
              </a:endParaRPr>
            </a:p>
          </p:txBody>
        </p:sp>
        <p:sp>
          <p:nvSpPr>
            <p:cNvPr id="10" name="CuadroTexto 27">
              <a:extLst>
                <a:ext uri="{FF2B5EF4-FFF2-40B4-BE49-F238E27FC236}">
                  <a16:creationId xmlns:a16="http://schemas.microsoft.com/office/drawing/2014/main" id="{FD96200A-F46E-40AF-901B-26B070CF49FD}"/>
                </a:ext>
              </a:extLst>
            </p:cNvPr>
            <p:cNvSpPr txBox="1"/>
            <p:nvPr/>
          </p:nvSpPr>
          <p:spPr>
            <a:xfrm>
              <a:off x="2272502" y="2765685"/>
              <a:ext cx="42773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GB" dirty="0">
                <a:solidFill>
                  <a:schemeClr val="bg1"/>
                </a:solidFill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4F791C4D-F3D9-4F52-8174-8F5400D986A6}"/>
              </a:ext>
            </a:extLst>
          </p:cNvPr>
          <p:cNvSpPr txBox="1"/>
          <p:nvPr/>
        </p:nvSpPr>
        <p:spPr>
          <a:xfrm>
            <a:off x="1890469" y="474254"/>
            <a:ext cx="977161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3600" dirty="0">
                <a:solidFill>
                  <a:srgbClr val="CDA655"/>
                </a:solidFill>
                <a:cs typeface="Calibri"/>
              </a:rPr>
              <a:t>Components and Design</a:t>
            </a:r>
          </a:p>
        </p:txBody>
      </p:sp>
      <p:cxnSp>
        <p:nvCxnSpPr>
          <p:cNvPr id="22" name="Conector recto 5">
            <a:extLst>
              <a:ext uri="{FF2B5EF4-FFF2-40B4-BE49-F238E27FC236}">
                <a16:creationId xmlns:a16="http://schemas.microsoft.com/office/drawing/2014/main" id="{58D4BE65-01F9-4C83-9A2E-757EC0C07A7A}"/>
              </a:ext>
            </a:extLst>
          </p:cNvPr>
          <p:cNvCxnSpPr/>
          <p:nvPr/>
        </p:nvCxnSpPr>
        <p:spPr>
          <a:xfrm>
            <a:off x="1830371" y="1084743"/>
            <a:ext cx="9831712" cy="0"/>
          </a:xfrm>
          <a:prstGeom prst="line">
            <a:avLst/>
          </a:prstGeom>
          <a:ln w="19050">
            <a:solidFill>
              <a:srgbClr val="CDA6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F92009E1-6D4C-4529-A4C4-EA9B9EBAB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3</a:t>
            </a:fld>
            <a:endParaRPr lang="en-US" dirty="0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557BA5EC-8C8A-43D8-B53E-956450B58933}"/>
              </a:ext>
            </a:extLst>
          </p:cNvPr>
          <p:cNvGrpSpPr/>
          <p:nvPr/>
        </p:nvGrpSpPr>
        <p:grpSpPr>
          <a:xfrm>
            <a:off x="2070783" y="4653383"/>
            <a:ext cx="5994225" cy="2031325"/>
            <a:chOff x="2070783" y="4653383"/>
            <a:chExt cx="5994225" cy="203132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CuadroTexto 27">
                  <a:extLst>
                    <a:ext uri="{FF2B5EF4-FFF2-40B4-BE49-F238E27FC236}">
                      <a16:creationId xmlns:a16="http://schemas.microsoft.com/office/drawing/2014/main" id="{D341AC05-EFB1-489E-99EA-FDADDDB437A7}"/>
                    </a:ext>
                  </a:extLst>
                </p:cNvPr>
                <p:cNvSpPr txBox="1"/>
                <p:nvPr/>
              </p:nvSpPr>
              <p:spPr>
                <a:xfrm>
                  <a:off x="2466849" y="4653383"/>
                  <a:ext cx="5598159" cy="203132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dirty="0">
                      <a:solidFill>
                        <a:schemeClr val="bg1"/>
                      </a:solidFill>
                    </a:rPr>
                    <a:t>Need to determine the light incident angle at all times </a:t>
                  </a:r>
                  <a:r>
                    <a:rPr lang="en-GB" dirty="0">
                      <a:solidFill>
                        <a:schemeClr val="bg1"/>
                      </a:solidFill>
                      <a:sym typeface="Wingdings" panose="05000000000000000000" pitchFamily="2" charset="2"/>
                    </a:rPr>
                    <a:t> this drives decision for n. photoresistors</a:t>
                  </a:r>
                </a:p>
                <a:p>
                  <a:endParaRPr lang="en-GB" dirty="0">
                    <a:solidFill>
                      <a:schemeClr val="bg1"/>
                    </a:solidFill>
                  </a:endParaRPr>
                </a:p>
                <a:p>
                  <a:r>
                    <a:rPr lang="en-GB" dirty="0">
                      <a:solidFill>
                        <a:schemeClr val="bg1"/>
                      </a:solidFill>
                    </a:rPr>
                    <a:t>Control only in </a:t>
                  </a:r>
                  <a14:m>
                    <m:oMath xmlns:m="http://schemas.openxmlformats.org/officeDocument/2006/math">
                      <m:r>
                        <a:rPr lang="en-GB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𝑥𝑦</m:t>
                      </m:r>
                    </m:oMath>
                  </a14:m>
                  <a:r>
                    <a:rPr lang="en-GB" dirty="0">
                      <a:solidFill>
                        <a:schemeClr val="bg1"/>
                      </a:solidFill>
                    </a:rPr>
                    <a:t>-plane?</a:t>
                  </a:r>
                </a:p>
                <a:p>
                  <a:endParaRPr lang="en-GB" dirty="0">
                    <a:solidFill>
                      <a:schemeClr val="bg1"/>
                    </a:solidFill>
                  </a:endParaRPr>
                </a:p>
                <a:p>
                  <a:r>
                    <a:rPr lang="en-GB" dirty="0">
                      <a:solidFill>
                        <a:schemeClr val="bg1"/>
                      </a:solidFill>
                    </a:rPr>
                    <a:t>What about the structure? + need to 3d print it + needs to be light</a:t>
                  </a:r>
                </a:p>
              </p:txBody>
            </p:sp>
          </mc:Choice>
          <mc:Fallback xmlns="">
            <p:sp>
              <p:nvSpPr>
                <p:cNvPr id="36" name="CuadroTexto 27">
                  <a:extLst>
                    <a:ext uri="{FF2B5EF4-FFF2-40B4-BE49-F238E27FC236}">
                      <a16:creationId xmlns:a16="http://schemas.microsoft.com/office/drawing/2014/main" id="{D341AC05-EFB1-489E-99EA-FDADDDB437A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66849" y="4653383"/>
                  <a:ext cx="5598159" cy="2031325"/>
                </a:xfrm>
                <a:prstGeom prst="rect">
                  <a:avLst/>
                </a:prstGeom>
                <a:blipFill>
                  <a:blip r:embed="rId2"/>
                  <a:stretch>
                    <a:fillRect l="-980" t="-1796" r="-1743" b="-3593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7" name="Right Brace 36">
              <a:extLst>
                <a:ext uri="{FF2B5EF4-FFF2-40B4-BE49-F238E27FC236}">
                  <a16:creationId xmlns:a16="http://schemas.microsoft.com/office/drawing/2014/main" id="{FB258030-28E8-4ECC-B385-F9F84D4BDB2C}"/>
                </a:ext>
              </a:extLst>
            </p:cNvPr>
            <p:cNvSpPr/>
            <p:nvPr/>
          </p:nvSpPr>
          <p:spPr>
            <a:xfrm rot="10800000">
              <a:off x="2070783" y="4697871"/>
              <a:ext cx="367228" cy="1922384"/>
            </a:xfrm>
            <a:prstGeom prst="rightBrace">
              <a:avLst/>
            </a:prstGeom>
            <a:ln w="28575">
              <a:solidFill>
                <a:srgbClr val="D1666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D6B574"/>
                </a:solidFill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AFB5ABDC-A5F1-4EB6-BFFC-7601B4C95C5D}"/>
              </a:ext>
            </a:extLst>
          </p:cNvPr>
          <p:cNvGrpSpPr/>
          <p:nvPr/>
        </p:nvGrpSpPr>
        <p:grpSpPr>
          <a:xfrm>
            <a:off x="9078925" y="4123457"/>
            <a:ext cx="2118698" cy="2101843"/>
            <a:chOff x="1266398" y="1702048"/>
            <a:chExt cx="2995209" cy="3267332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498E2CF2-F5D7-427A-996B-0396604E8598}"/>
                </a:ext>
              </a:extLst>
            </p:cNvPr>
            <p:cNvCxnSpPr/>
            <p:nvPr/>
          </p:nvCxnSpPr>
          <p:spPr>
            <a:xfrm>
              <a:off x="1266398" y="2809380"/>
              <a:ext cx="0" cy="21600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F2D3ED13-88FA-4705-B3C1-8D995FF89378}"/>
                </a:ext>
              </a:extLst>
            </p:cNvPr>
            <p:cNvCxnSpPr>
              <a:cxnSpLocks/>
            </p:cNvCxnSpPr>
            <p:nvPr/>
          </p:nvCxnSpPr>
          <p:spPr>
            <a:xfrm>
              <a:off x="1266398" y="2809380"/>
              <a:ext cx="21600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8392516F-5408-4BA6-A9DC-17B6C15AD84D}"/>
                </a:ext>
              </a:extLst>
            </p:cNvPr>
            <p:cNvCxnSpPr>
              <a:cxnSpLocks/>
            </p:cNvCxnSpPr>
            <p:nvPr/>
          </p:nvCxnSpPr>
          <p:spPr>
            <a:xfrm>
              <a:off x="1266398" y="4969380"/>
              <a:ext cx="21600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4CB56434-4EA8-4288-B749-B3298EF3D775}"/>
                </a:ext>
              </a:extLst>
            </p:cNvPr>
            <p:cNvCxnSpPr/>
            <p:nvPr/>
          </p:nvCxnSpPr>
          <p:spPr>
            <a:xfrm>
              <a:off x="3426398" y="2809380"/>
              <a:ext cx="0" cy="21600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520A8B95-704C-4090-A6D2-410CD2CE57F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39875" y="3875714"/>
              <a:ext cx="821732" cy="109366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4BBE286-3F04-42DF-BF4D-34F55789856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12922" y="1715713"/>
              <a:ext cx="821732" cy="109366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9FDEE073-4B6C-4D92-B021-3405C9669569}"/>
                </a:ext>
              </a:extLst>
            </p:cNvPr>
            <p:cNvCxnSpPr/>
            <p:nvPr/>
          </p:nvCxnSpPr>
          <p:spPr>
            <a:xfrm>
              <a:off x="4261607" y="1715714"/>
              <a:ext cx="0" cy="21600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41A2C4A-9C6C-432D-A2E8-A9EA2551A44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66398" y="1702048"/>
              <a:ext cx="821732" cy="109366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34644652-4104-492C-A2E5-AADDAC7761BD}"/>
                </a:ext>
              </a:extLst>
            </p:cNvPr>
            <p:cNvCxnSpPr>
              <a:cxnSpLocks/>
            </p:cNvCxnSpPr>
            <p:nvPr/>
          </p:nvCxnSpPr>
          <p:spPr>
            <a:xfrm>
              <a:off x="2088130" y="1715713"/>
              <a:ext cx="21600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3374FBFC-1B91-4D89-92BE-F4B047A6167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66398" y="3875714"/>
              <a:ext cx="821732" cy="1093666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AE7093F0-9221-4486-BE3B-623FB610316F}"/>
                </a:ext>
              </a:extLst>
            </p:cNvPr>
            <p:cNvCxnSpPr>
              <a:cxnSpLocks/>
            </p:cNvCxnSpPr>
            <p:nvPr/>
          </p:nvCxnSpPr>
          <p:spPr>
            <a:xfrm>
              <a:off x="2101607" y="3875714"/>
              <a:ext cx="2160000" cy="0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1E46EE60-A827-457E-AFC8-B7A75363B6A4}"/>
                </a:ext>
              </a:extLst>
            </p:cNvPr>
            <p:cNvCxnSpPr/>
            <p:nvPr/>
          </p:nvCxnSpPr>
          <p:spPr>
            <a:xfrm>
              <a:off x="2088130" y="1729379"/>
              <a:ext cx="0" cy="2160000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8F9D61A8-449F-4B66-98E5-5CCC0265141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46398" y="3627512"/>
              <a:ext cx="360000" cy="360000"/>
            </a:xfrm>
            <a:prstGeom prst="ellipse">
              <a:avLst/>
            </a:prstGeom>
            <a:solidFill>
              <a:srgbClr val="CC66FF"/>
            </a:solidFill>
            <a:ln>
              <a:solidFill>
                <a:srgbClr val="CC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16C4235A-0845-4031-8C4B-F9FBFC125AB9}"/>
                </a:ext>
              </a:extLst>
            </p:cNvPr>
            <p:cNvSpPr>
              <a:spLocks/>
            </p:cNvSpPr>
            <p:nvPr/>
          </p:nvSpPr>
          <p:spPr>
            <a:xfrm>
              <a:off x="3800138" y="3057581"/>
              <a:ext cx="217573" cy="457406"/>
            </a:xfrm>
            <a:prstGeom prst="ellipse">
              <a:avLst/>
            </a:prstGeom>
            <a:solidFill>
              <a:srgbClr val="CC66FF"/>
            </a:solidFill>
            <a:ln>
              <a:solidFill>
                <a:srgbClr val="CC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FA2E6CAB-9DCC-4135-9A8A-CC8FC2989B38}"/>
                </a:ext>
              </a:extLst>
            </p:cNvPr>
            <p:cNvSpPr>
              <a:spLocks/>
            </p:cNvSpPr>
            <p:nvPr/>
          </p:nvSpPr>
          <p:spPr>
            <a:xfrm>
              <a:off x="1612126" y="3128888"/>
              <a:ext cx="217573" cy="457406"/>
            </a:xfrm>
            <a:prstGeom prst="ellipse">
              <a:avLst/>
            </a:prstGeom>
            <a:noFill/>
            <a:ln>
              <a:solidFill>
                <a:srgbClr val="CC66FF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F2D504F5-EDD3-4A81-BCAA-9484D4AC49AA}"/>
                </a:ext>
              </a:extLst>
            </p:cNvPr>
            <p:cNvSpPr>
              <a:spLocks/>
            </p:cNvSpPr>
            <p:nvPr/>
          </p:nvSpPr>
          <p:spPr>
            <a:xfrm>
              <a:off x="2549772" y="2161522"/>
              <a:ext cx="452284" cy="250009"/>
            </a:xfrm>
            <a:prstGeom prst="ellipse">
              <a:avLst/>
            </a:prstGeom>
            <a:solidFill>
              <a:srgbClr val="CC66FF"/>
            </a:solidFill>
            <a:ln>
              <a:solidFill>
                <a:srgbClr val="CC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0817FF08-0F31-47B6-9C51-171B8C5C6D2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87966" y="2948888"/>
              <a:ext cx="360000" cy="360000"/>
            </a:xfrm>
            <a:prstGeom prst="ellipse">
              <a:avLst/>
            </a:prstGeom>
            <a:noFill/>
            <a:ln>
              <a:solidFill>
                <a:srgbClr val="CC66FF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52" name="Picture 51" descr="A picture containing icon&#10;&#10;Description automatically generated">
            <a:extLst>
              <a:ext uri="{FF2B5EF4-FFF2-40B4-BE49-F238E27FC236}">
                <a16:creationId xmlns:a16="http://schemas.microsoft.com/office/drawing/2014/main" id="{8F8135C2-ED33-49CA-BDAB-DC5C52BA04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3436" y="805285"/>
            <a:ext cx="3378880" cy="3378880"/>
          </a:xfrm>
          <a:prstGeom prst="rect">
            <a:avLst/>
          </a:prstGeom>
        </p:spPr>
      </p:pic>
      <p:sp>
        <p:nvSpPr>
          <p:cNvPr id="59" name="Rectángulo 6">
            <a:extLst>
              <a:ext uri="{FF2B5EF4-FFF2-40B4-BE49-F238E27FC236}">
                <a16:creationId xmlns:a16="http://schemas.microsoft.com/office/drawing/2014/main" id="{1E3BDAFE-B718-4610-8FC8-E3EBB37DD6B4}"/>
              </a:ext>
            </a:extLst>
          </p:cNvPr>
          <p:cNvSpPr/>
          <p:nvPr/>
        </p:nvSpPr>
        <p:spPr>
          <a:xfrm>
            <a:off x="2631816" y="1491045"/>
            <a:ext cx="3120509" cy="250674"/>
          </a:xfrm>
          <a:prstGeom prst="rect">
            <a:avLst/>
          </a:prstGeom>
          <a:solidFill>
            <a:srgbClr val="525252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Components</a:t>
            </a:r>
          </a:p>
        </p:txBody>
      </p:sp>
      <p:sp>
        <p:nvSpPr>
          <p:cNvPr id="60" name="Rectángulo 6">
            <a:extLst>
              <a:ext uri="{FF2B5EF4-FFF2-40B4-BE49-F238E27FC236}">
                <a16:creationId xmlns:a16="http://schemas.microsoft.com/office/drawing/2014/main" id="{014710AD-F33D-4374-96C4-C19FE814AF1C}"/>
              </a:ext>
            </a:extLst>
          </p:cNvPr>
          <p:cNvSpPr/>
          <p:nvPr/>
        </p:nvSpPr>
        <p:spPr>
          <a:xfrm>
            <a:off x="2631816" y="4189497"/>
            <a:ext cx="3120509" cy="250674"/>
          </a:xfrm>
          <a:prstGeom prst="rect">
            <a:avLst/>
          </a:prstGeom>
          <a:solidFill>
            <a:srgbClr val="CDA655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Design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9B1D6B3-7BCA-4EC2-BB02-0E821FDA18CC}"/>
              </a:ext>
            </a:extLst>
          </p:cNvPr>
          <p:cNvCxnSpPr>
            <a:cxnSpLocks/>
          </p:cNvCxnSpPr>
          <p:nvPr/>
        </p:nvCxnSpPr>
        <p:spPr>
          <a:xfrm flipV="1">
            <a:off x="3934358" y="2048785"/>
            <a:ext cx="5274059" cy="846507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06CDEA07-CCC8-4F97-A269-8FC7B971324A}"/>
              </a:ext>
            </a:extLst>
          </p:cNvPr>
          <p:cNvCxnSpPr>
            <a:cxnSpLocks/>
          </p:cNvCxnSpPr>
          <p:nvPr/>
        </p:nvCxnSpPr>
        <p:spPr>
          <a:xfrm>
            <a:off x="3992796" y="2228030"/>
            <a:ext cx="5330684" cy="25191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7331B1D2-8B7F-467C-B376-32A2EB65F5AB}"/>
              </a:ext>
            </a:extLst>
          </p:cNvPr>
          <p:cNvCxnSpPr>
            <a:cxnSpLocks/>
          </p:cNvCxnSpPr>
          <p:nvPr/>
        </p:nvCxnSpPr>
        <p:spPr>
          <a:xfrm flipV="1">
            <a:off x="3992796" y="1428418"/>
            <a:ext cx="5850080" cy="780913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6FE09529-CF53-441C-A0C3-72D4604D06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883" b="89968" l="9538" r="89538">
                        <a14:foregroundMark x1="58769" y1="9061" x2="58769" y2="9061"/>
                        <a14:foregroundMark x1="58462" y1="9061" x2="74154" y2="3883"/>
                        <a14:foregroundMark x1="74154" y1="3883" x2="81538" y2="8414"/>
                        <a14:foregroundMark x1="87077" y1="13269" x2="86769" y2="12298"/>
                        <a14:foregroundMark x1="86154" y1="11003" x2="86462" y2="1068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49748" y="1657469"/>
            <a:ext cx="1034594" cy="983660"/>
          </a:xfrm>
          <a:prstGeom prst="rect">
            <a:avLst/>
          </a:prstGeom>
        </p:spPr>
      </p:pic>
      <p:sp>
        <p:nvSpPr>
          <p:cNvPr id="63" name="CuadroTexto 27">
            <a:extLst>
              <a:ext uri="{FF2B5EF4-FFF2-40B4-BE49-F238E27FC236}">
                <a16:creationId xmlns:a16="http://schemas.microsoft.com/office/drawing/2014/main" id="{73106C0B-EF32-4647-B98C-18FC9C00C0E2}"/>
              </a:ext>
            </a:extLst>
          </p:cNvPr>
          <p:cNvSpPr txBox="1"/>
          <p:nvPr/>
        </p:nvSpPr>
        <p:spPr>
          <a:xfrm>
            <a:off x="2519727" y="3134616"/>
            <a:ext cx="4277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Battery</a:t>
            </a:r>
          </a:p>
        </p:txBody>
      </p:sp>
      <p:sp>
        <p:nvSpPr>
          <p:cNvPr id="65" name="CuadroTexto 27">
            <a:extLst>
              <a:ext uri="{FF2B5EF4-FFF2-40B4-BE49-F238E27FC236}">
                <a16:creationId xmlns:a16="http://schemas.microsoft.com/office/drawing/2014/main" id="{A9203CC1-BFCE-41E6-97B1-B11912E16232}"/>
              </a:ext>
            </a:extLst>
          </p:cNvPr>
          <p:cNvSpPr txBox="1"/>
          <p:nvPr/>
        </p:nvSpPr>
        <p:spPr>
          <a:xfrm>
            <a:off x="2519726" y="3524902"/>
            <a:ext cx="4277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7962CC"/>
                </a:solidFill>
              </a:rPr>
              <a:t>Servo</a:t>
            </a:r>
            <a:r>
              <a:rPr lang="en-GB" dirty="0">
                <a:solidFill>
                  <a:schemeClr val="bg1"/>
                </a:solidFill>
              </a:rPr>
              <a:t> motor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3CF00A4-E1EE-48D7-8C5D-A57A85D33941}"/>
              </a:ext>
            </a:extLst>
          </p:cNvPr>
          <p:cNvSpPr txBox="1"/>
          <p:nvPr/>
        </p:nvSpPr>
        <p:spPr>
          <a:xfrm>
            <a:off x="2519726" y="2695490"/>
            <a:ext cx="60944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CDA655"/>
                </a:solidFill>
              </a:rPr>
              <a:t>LCD</a:t>
            </a:r>
            <a:r>
              <a:rPr lang="en-GB" dirty="0">
                <a:solidFill>
                  <a:schemeClr val="bg1"/>
                </a:solidFill>
              </a:rPr>
              <a:t> screen</a:t>
            </a: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2F9EC943-FF98-463B-A223-FF693228A279}"/>
              </a:ext>
            </a:extLst>
          </p:cNvPr>
          <p:cNvCxnSpPr>
            <a:cxnSpLocks/>
          </p:cNvCxnSpPr>
          <p:nvPr/>
        </p:nvCxnSpPr>
        <p:spPr>
          <a:xfrm flipV="1">
            <a:off x="3992796" y="3491078"/>
            <a:ext cx="5850080" cy="237161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1C1B1C72-88D1-475E-AB0E-2D81AA424A5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7200" b="92800" l="9585" r="93930">
                        <a14:foregroundMark x1="33866" y1="9200" x2="31310" y2="7200"/>
                        <a14:foregroundMark x1="89137" y1="41600" x2="93930" y2="66000"/>
                        <a14:foregroundMark x1="82940" y1="82817" x2="82428" y2="83600"/>
                        <a14:foregroundMark x1="84471" y1="80473" x2="84360" y2="80643"/>
                        <a14:foregroundMark x1="93930" y1="66000" x2="93669" y2="66400"/>
                        <a14:foregroundMark x1="82428" y1="83600" x2="80831" y2="84800"/>
                        <a14:foregroundMark x1="77636" y1="88400" x2="69329" y2="92800"/>
                        <a14:backgroundMark x1="91374" y1="67600" x2="89776" y2="74000"/>
                        <a14:backgroundMark x1="91054" y1="68800" x2="84665" y2="80000"/>
                        <a14:backgroundMark x1="91693" y1="66400" x2="91693" y2="72000"/>
                        <a14:backgroundMark x1="86262" y1="77200" x2="85623" y2="78800"/>
                        <a14:backgroundMark x1="83706" y1="80000" x2="82109" y2="82000"/>
                        <a14:backgroundMark x1="84665" y1="79600" x2="84345" y2="804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912166" y="2961041"/>
            <a:ext cx="1473535" cy="1176945"/>
          </a:xfrm>
          <a:prstGeom prst="rect">
            <a:avLst/>
          </a:prstGeom>
        </p:spPr>
      </p:pic>
      <p:pic>
        <p:nvPicPr>
          <p:cNvPr id="74" name="Picture 73" descr="Graphical user interface&#10;&#10;Description automatically generated">
            <a:extLst>
              <a:ext uri="{FF2B5EF4-FFF2-40B4-BE49-F238E27FC236}">
                <a16:creationId xmlns:a16="http://schemas.microsoft.com/office/drawing/2014/main" id="{C60BC97F-2155-458B-A9E7-943A650C409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1177" y="2300478"/>
            <a:ext cx="1287347" cy="858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7953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4F791C4D-F3D9-4F52-8174-8F5400D986A6}"/>
              </a:ext>
            </a:extLst>
          </p:cNvPr>
          <p:cNvSpPr txBox="1"/>
          <p:nvPr/>
        </p:nvSpPr>
        <p:spPr>
          <a:xfrm>
            <a:off x="1890469" y="474254"/>
            <a:ext cx="977161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3600" dirty="0">
                <a:solidFill>
                  <a:srgbClr val="CDA655"/>
                </a:solidFill>
                <a:cs typeface="Calibri"/>
              </a:rPr>
              <a:t>Circuit</a:t>
            </a:r>
          </a:p>
        </p:txBody>
      </p:sp>
      <p:cxnSp>
        <p:nvCxnSpPr>
          <p:cNvPr id="22" name="Conector recto 5">
            <a:extLst>
              <a:ext uri="{FF2B5EF4-FFF2-40B4-BE49-F238E27FC236}">
                <a16:creationId xmlns:a16="http://schemas.microsoft.com/office/drawing/2014/main" id="{58D4BE65-01F9-4C83-9A2E-757EC0C07A7A}"/>
              </a:ext>
            </a:extLst>
          </p:cNvPr>
          <p:cNvCxnSpPr/>
          <p:nvPr/>
        </p:nvCxnSpPr>
        <p:spPr>
          <a:xfrm>
            <a:off x="1830371" y="1084743"/>
            <a:ext cx="9831712" cy="0"/>
          </a:xfrm>
          <a:prstGeom prst="line">
            <a:avLst/>
          </a:prstGeom>
          <a:ln w="19050">
            <a:solidFill>
              <a:srgbClr val="CDA6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F92009E1-6D4C-4529-A4C4-EA9B9EBAB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4</a:t>
            </a:fld>
            <a:endParaRPr lang="en-US" dirty="0"/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39A495EC-B426-4B50-8962-FDEDFB5E824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3607"/>
          <a:stretch/>
        </p:blipFill>
        <p:spPr>
          <a:xfrm>
            <a:off x="2693834" y="1381902"/>
            <a:ext cx="4460627" cy="4877557"/>
          </a:xfrm>
          <a:prstGeom prst="rect">
            <a:avLst/>
          </a:prstGeom>
        </p:spPr>
      </p:pic>
      <p:sp>
        <p:nvSpPr>
          <p:cNvPr id="53" name="CuadroTexto 13">
            <a:extLst>
              <a:ext uri="{FF2B5EF4-FFF2-40B4-BE49-F238E27FC236}">
                <a16:creationId xmlns:a16="http://schemas.microsoft.com/office/drawing/2014/main" id="{CEEF76DF-263D-4AC9-845E-307249BB4CF9}"/>
              </a:ext>
            </a:extLst>
          </p:cNvPr>
          <p:cNvSpPr txBox="1"/>
          <p:nvPr/>
        </p:nvSpPr>
        <p:spPr>
          <a:xfrm>
            <a:off x="8529233" y="3820680"/>
            <a:ext cx="4349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169E84"/>
                </a:solidFill>
              </a:rPr>
              <a:t>Photoresistors</a:t>
            </a:r>
          </a:p>
        </p:txBody>
      </p:sp>
      <p:sp>
        <p:nvSpPr>
          <p:cNvPr id="54" name="CuadroTexto 27">
            <a:extLst>
              <a:ext uri="{FF2B5EF4-FFF2-40B4-BE49-F238E27FC236}">
                <a16:creationId xmlns:a16="http://schemas.microsoft.com/office/drawing/2014/main" id="{B4D3E4A5-3ED8-4BEA-AE94-182D3C2BC2BE}"/>
              </a:ext>
            </a:extLst>
          </p:cNvPr>
          <p:cNvSpPr txBox="1"/>
          <p:nvPr/>
        </p:nvSpPr>
        <p:spPr>
          <a:xfrm>
            <a:off x="5972519" y="1433487"/>
            <a:ext cx="1406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7962CC"/>
                </a:solidFill>
              </a:rPr>
              <a:t>Servo</a:t>
            </a:r>
            <a:r>
              <a:rPr lang="en-GB" dirty="0">
                <a:solidFill>
                  <a:schemeClr val="bg1"/>
                </a:solidFill>
              </a:rPr>
              <a:t> motor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4A4170AC-EB02-4232-AEE2-F7F3FA9716DA}"/>
              </a:ext>
            </a:extLst>
          </p:cNvPr>
          <p:cNvCxnSpPr>
            <a:cxnSpLocks/>
            <a:stCxn id="53" idx="1"/>
          </p:cNvCxnSpPr>
          <p:nvPr/>
        </p:nvCxnSpPr>
        <p:spPr>
          <a:xfrm flipH="1" flipV="1">
            <a:off x="6622742" y="3820680"/>
            <a:ext cx="1906491" cy="18466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7176AA4B-7BB6-4DEE-97FF-4EB9C3BF802A}"/>
              </a:ext>
            </a:extLst>
          </p:cNvPr>
          <p:cNvCxnSpPr>
            <a:cxnSpLocks/>
            <a:stCxn id="53" idx="1"/>
          </p:cNvCxnSpPr>
          <p:nvPr/>
        </p:nvCxnSpPr>
        <p:spPr>
          <a:xfrm flipH="1">
            <a:off x="6489577" y="4005346"/>
            <a:ext cx="2039656" cy="1285745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F4AA99C-4A69-46E9-8763-62F7B50B91A6}"/>
              </a:ext>
            </a:extLst>
          </p:cNvPr>
          <p:cNvSpPr txBox="1"/>
          <p:nvPr/>
        </p:nvSpPr>
        <p:spPr>
          <a:xfrm>
            <a:off x="8051958" y="1980753"/>
            <a:ext cx="334187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Algo </a:t>
            </a:r>
            <a:r>
              <a:rPr lang="en-GB" dirty="0" err="1">
                <a:solidFill>
                  <a:schemeClr val="bg1"/>
                </a:solidFill>
              </a:rPr>
              <a:t>así</a:t>
            </a:r>
            <a:r>
              <a:rPr lang="en-GB" dirty="0">
                <a:solidFill>
                  <a:schemeClr val="bg1"/>
                </a:solidFill>
              </a:rPr>
              <a:t>….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Hay que </a:t>
            </a:r>
            <a:r>
              <a:rPr lang="en-GB" dirty="0" err="1">
                <a:solidFill>
                  <a:schemeClr val="bg1"/>
                </a:solidFill>
              </a:rPr>
              <a:t>pensar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el</a:t>
            </a:r>
            <a:r>
              <a:rPr lang="en-GB" dirty="0">
                <a:solidFill>
                  <a:schemeClr val="bg1"/>
                </a:solidFill>
              </a:rPr>
              <a:t> n de resistors…</a:t>
            </a:r>
          </a:p>
        </p:txBody>
      </p:sp>
    </p:spTree>
    <p:extLst>
      <p:ext uri="{BB962C8B-B14F-4D97-AF65-F5344CB8AC3E}">
        <p14:creationId xmlns:p14="http://schemas.microsoft.com/office/powerpoint/2010/main" val="42031158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4F791C4D-F3D9-4F52-8174-8F5400D986A6}"/>
              </a:ext>
            </a:extLst>
          </p:cNvPr>
          <p:cNvSpPr txBox="1"/>
          <p:nvPr/>
        </p:nvSpPr>
        <p:spPr>
          <a:xfrm>
            <a:off x="1890469" y="474254"/>
            <a:ext cx="977161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3600" dirty="0">
                <a:solidFill>
                  <a:srgbClr val="CDA655"/>
                </a:solidFill>
                <a:cs typeface="Calibri"/>
              </a:rPr>
              <a:t>Photoresistors</a:t>
            </a:r>
          </a:p>
        </p:txBody>
      </p:sp>
      <p:cxnSp>
        <p:nvCxnSpPr>
          <p:cNvPr id="22" name="Conector recto 5">
            <a:extLst>
              <a:ext uri="{FF2B5EF4-FFF2-40B4-BE49-F238E27FC236}">
                <a16:creationId xmlns:a16="http://schemas.microsoft.com/office/drawing/2014/main" id="{58D4BE65-01F9-4C83-9A2E-757EC0C07A7A}"/>
              </a:ext>
            </a:extLst>
          </p:cNvPr>
          <p:cNvCxnSpPr/>
          <p:nvPr/>
        </p:nvCxnSpPr>
        <p:spPr>
          <a:xfrm>
            <a:off x="1830371" y="1084743"/>
            <a:ext cx="9831712" cy="0"/>
          </a:xfrm>
          <a:prstGeom prst="line">
            <a:avLst/>
          </a:prstGeom>
          <a:ln w="19050">
            <a:solidFill>
              <a:srgbClr val="CDA6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F92009E1-6D4C-4529-A4C4-EA9B9EBAB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5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6F2D46E-5471-47DB-A888-736F034AF8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0371" y="1695233"/>
            <a:ext cx="4265629" cy="3423345"/>
          </a:xfrm>
          <a:prstGeom prst="rect">
            <a:avLst/>
          </a:prstGeom>
        </p:spPr>
      </p:pic>
      <p:sp>
        <p:nvSpPr>
          <p:cNvPr id="12" name="Rectángulo 6">
            <a:extLst>
              <a:ext uri="{FF2B5EF4-FFF2-40B4-BE49-F238E27FC236}">
                <a16:creationId xmlns:a16="http://schemas.microsoft.com/office/drawing/2014/main" id="{402318E8-C843-4AD1-8ED1-F7600F982B8F}"/>
              </a:ext>
            </a:extLst>
          </p:cNvPr>
          <p:cNvSpPr/>
          <p:nvPr/>
        </p:nvSpPr>
        <p:spPr>
          <a:xfrm>
            <a:off x="6445188" y="1382095"/>
            <a:ext cx="5216895" cy="250674"/>
          </a:xfrm>
          <a:prstGeom prst="rect">
            <a:avLst/>
          </a:prstGeom>
          <a:solidFill>
            <a:srgbClr val="525252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Model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F28174-D7E8-40F7-BAB8-9E45ED9CC210}"/>
              </a:ext>
            </a:extLst>
          </p:cNvPr>
          <p:cNvSpPr txBox="1"/>
          <p:nvPr/>
        </p:nvSpPr>
        <p:spPr>
          <a:xfrm>
            <a:off x="6445188" y="1743619"/>
            <a:ext cx="521689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Dependent parameters: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Sun incidence angle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Intensity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Dependent on distance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Dependent on light source (</a:t>
            </a:r>
            <a:r>
              <a:rPr lang="en-GB" dirty="0" err="1">
                <a:solidFill>
                  <a:schemeClr val="bg1"/>
                </a:solidFill>
              </a:rPr>
              <a:t>cte</a:t>
            </a:r>
            <a:r>
              <a:rPr lang="en-GB" dirty="0">
                <a:solidFill>
                  <a:schemeClr val="bg1"/>
                </a:solidFill>
              </a:rPr>
              <a:t>.)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EC360EA-2C36-4FDB-A790-CF26EDFA4019}"/>
              </a:ext>
            </a:extLst>
          </p:cNvPr>
          <p:cNvSpPr txBox="1"/>
          <p:nvPr/>
        </p:nvSpPr>
        <p:spPr>
          <a:xfrm>
            <a:off x="1890469" y="1155715"/>
            <a:ext cx="150874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solidFill>
                  <a:srgbClr val="CDA655"/>
                </a:solidFill>
              </a:rPr>
              <a:t>R = f(</a:t>
            </a:r>
            <a:r>
              <a:rPr lang="en-GB" sz="2800" dirty="0">
                <a:solidFill>
                  <a:srgbClr val="CDA655"/>
                </a:solidFill>
                <a:sym typeface="Symbol" panose="05050102010706020507" pitchFamily="18" charset="2"/>
              </a:rPr>
              <a:t>, I</a:t>
            </a:r>
            <a:r>
              <a:rPr lang="en-GB" sz="2800" dirty="0">
                <a:solidFill>
                  <a:srgbClr val="CDA655"/>
                </a:solidFill>
              </a:rPr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sz="2800" dirty="0">
              <a:solidFill>
                <a:srgbClr val="CDA655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DA5827-A657-494C-99CE-449EFFBC24D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" r="2864"/>
          <a:stretch/>
        </p:blipFill>
        <p:spPr>
          <a:xfrm>
            <a:off x="6165344" y="3707074"/>
            <a:ext cx="2792226" cy="250351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6D4E754-94C1-408D-97AD-5134391FAB1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826"/>
          <a:stretch/>
        </p:blipFill>
        <p:spPr>
          <a:xfrm>
            <a:off x="9009158" y="3707074"/>
            <a:ext cx="3071129" cy="25035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1A6A9AC-6CEC-46A9-AE4C-C4B88D8206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30371" y="5199342"/>
            <a:ext cx="4265629" cy="101124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FA1BA8DD-D528-4CBD-AD1E-7644056F741C}"/>
              </a:ext>
            </a:extLst>
          </p:cNvPr>
          <p:cNvSpPr txBox="1"/>
          <p:nvPr/>
        </p:nvSpPr>
        <p:spPr>
          <a:xfrm>
            <a:off x="1584198" y="6484543"/>
            <a:ext cx="77884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Source: Some_Simple_Experiments_in_Optics_Using_a_PhotoRes</a:t>
            </a:r>
          </a:p>
        </p:txBody>
      </p:sp>
    </p:spTree>
    <p:extLst>
      <p:ext uri="{BB962C8B-B14F-4D97-AF65-F5344CB8AC3E}">
        <p14:creationId xmlns:p14="http://schemas.microsoft.com/office/powerpoint/2010/main" val="28545568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4F791C4D-F3D9-4F52-8174-8F5400D986A6}"/>
              </a:ext>
            </a:extLst>
          </p:cNvPr>
          <p:cNvSpPr txBox="1"/>
          <p:nvPr/>
        </p:nvSpPr>
        <p:spPr>
          <a:xfrm>
            <a:off x="1890469" y="474254"/>
            <a:ext cx="977161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3600" dirty="0">
                <a:solidFill>
                  <a:srgbClr val="CDA655"/>
                </a:solidFill>
                <a:cs typeface="Calibri"/>
              </a:rPr>
              <a:t>Servo motor</a:t>
            </a:r>
          </a:p>
        </p:txBody>
      </p:sp>
      <p:cxnSp>
        <p:nvCxnSpPr>
          <p:cNvPr id="22" name="Conector recto 5">
            <a:extLst>
              <a:ext uri="{FF2B5EF4-FFF2-40B4-BE49-F238E27FC236}">
                <a16:creationId xmlns:a16="http://schemas.microsoft.com/office/drawing/2014/main" id="{58D4BE65-01F9-4C83-9A2E-757EC0C07A7A}"/>
              </a:ext>
            </a:extLst>
          </p:cNvPr>
          <p:cNvCxnSpPr/>
          <p:nvPr/>
        </p:nvCxnSpPr>
        <p:spPr>
          <a:xfrm>
            <a:off x="1830371" y="1084743"/>
            <a:ext cx="9831712" cy="0"/>
          </a:xfrm>
          <a:prstGeom prst="line">
            <a:avLst/>
          </a:prstGeom>
          <a:ln w="19050">
            <a:solidFill>
              <a:srgbClr val="CDA6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F92009E1-6D4C-4529-A4C4-EA9B9EBAB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6</a:t>
            </a:fld>
            <a:endParaRPr lang="en-US" dirty="0"/>
          </a:p>
        </p:txBody>
      </p:sp>
      <p:sp>
        <p:nvSpPr>
          <p:cNvPr id="12" name="Rectángulo 6">
            <a:extLst>
              <a:ext uri="{FF2B5EF4-FFF2-40B4-BE49-F238E27FC236}">
                <a16:creationId xmlns:a16="http://schemas.microsoft.com/office/drawing/2014/main" id="{402318E8-C843-4AD1-8ED1-F7600F982B8F}"/>
              </a:ext>
            </a:extLst>
          </p:cNvPr>
          <p:cNvSpPr/>
          <p:nvPr/>
        </p:nvSpPr>
        <p:spPr>
          <a:xfrm>
            <a:off x="1830370" y="1415516"/>
            <a:ext cx="9831712" cy="250674"/>
          </a:xfrm>
          <a:prstGeom prst="rect">
            <a:avLst/>
          </a:prstGeom>
          <a:solidFill>
            <a:srgbClr val="525252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3F28174-D7E8-40F7-BAB8-9E45ED9CC210}"/>
                  </a:ext>
                </a:extLst>
              </p:cNvPr>
              <p:cNvSpPr txBox="1"/>
              <p:nvPr/>
            </p:nvSpPr>
            <p:spPr>
              <a:xfrm>
                <a:off x="1830370" y="2466160"/>
                <a:ext cx="5542239" cy="31393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>
                    <a:solidFill>
                      <a:schemeClr val="bg1"/>
                    </a:solidFill>
                  </a:rPr>
                  <a:t>The angle of rotation (0-180 degrees) depends on the input voltage to the servo motor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GB" dirty="0">
                  <a:solidFill>
                    <a:schemeClr val="bg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>
                    <a:solidFill>
                      <a:schemeClr val="bg1"/>
                    </a:solidFill>
                  </a:rPr>
                  <a:t>Include turn velocity in the model. How?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GB" dirty="0">
                  <a:solidFill>
                    <a:schemeClr val="bg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>
                    <a:solidFill>
                      <a:schemeClr val="bg1"/>
                    </a:solidFill>
                  </a:rPr>
                  <a:t>Translate angle into body axis. </a:t>
                </a:r>
                <a:r>
                  <a:rPr lang="en-GB" dirty="0">
                    <a:solidFill>
                      <a:schemeClr val="bg1"/>
                    </a:solidFill>
                    <a:sym typeface="Wingdings" panose="05000000000000000000" pitchFamily="2" charset="2"/>
                  </a:rPr>
                  <a:t> Use quaternions? </a:t>
                </a:r>
                <a:r>
                  <a:rPr lang="en-GB" dirty="0" err="1">
                    <a:solidFill>
                      <a:schemeClr val="bg1"/>
                    </a:solidFill>
                    <a:sym typeface="Wingdings" panose="05000000000000000000" pitchFamily="2" charset="2"/>
                  </a:rPr>
                  <a:t>Tbf</a:t>
                </a:r>
                <a:r>
                  <a:rPr lang="en-GB" dirty="0">
                    <a:solidFill>
                      <a:schemeClr val="bg1"/>
                    </a:solidFill>
                    <a:sym typeface="Wingdings" panose="05000000000000000000" pitchFamily="2" charset="2"/>
                  </a:rPr>
                  <a:t> the angle will only be in the </a:t>
                </a:r>
                <a14:m>
                  <m:oMath xmlns:m="http://schemas.openxmlformats.org/officeDocument/2006/math">
                    <m:r>
                      <a:rPr lang="en-GB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𝑥𝑦</m:t>
                    </m:r>
                  </m:oMath>
                </a14:m>
                <a:r>
                  <a:rPr lang="en-GB" dirty="0">
                    <a:solidFill>
                      <a:schemeClr val="bg1"/>
                    </a:solidFill>
                  </a:rPr>
                  <a:t>-plane if 1 servomotor is used. </a:t>
                </a:r>
                <a:r>
                  <a:rPr lang="en-GB" dirty="0">
                    <a:solidFill>
                      <a:schemeClr val="bg1"/>
                    </a:solidFill>
                    <a:sym typeface="Wingdings" panose="05000000000000000000" pitchFamily="2" charset="2"/>
                  </a:rPr>
                  <a:t> Should we use 2 servos?</a:t>
                </a:r>
                <a:endParaRPr lang="en-GB" dirty="0">
                  <a:solidFill>
                    <a:schemeClr val="bg1"/>
                  </a:solidFill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GB" dirty="0">
                  <a:solidFill>
                    <a:schemeClr val="bg1"/>
                  </a:solidFill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GB" dirty="0">
                  <a:solidFill>
                    <a:schemeClr val="bg1"/>
                  </a:solidFill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GB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3F28174-D7E8-40F7-BAB8-9E45ED9CC2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0370" y="2466160"/>
                <a:ext cx="5542239" cy="3139321"/>
              </a:xfrm>
              <a:prstGeom prst="rect">
                <a:avLst/>
              </a:prstGeom>
              <a:blipFill>
                <a:blip r:embed="rId2"/>
                <a:stretch>
                  <a:fillRect l="-660" t="-1165" r="-11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FEC360EA-2C36-4FDB-A790-CF26EDFA4019}"/>
              </a:ext>
            </a:extLst>
          </p:cNvPr>
          <p:cNvSpPr txBox="1"/>
          <p:nvPr/>
        </p:nvSpPr>
        <p:spPr>
          <a:xfrm>
            <a:off x="1890469" y="1715769"/>
            <a:ext cx="124585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solidFill>
                  <a:srgbClr val="CDA655"/>
                </a:solidFill>
                <a:sym typeface="Symbol" panose="05050102010706020507" pitchFamily="18" charset="2"/>
              </a:rPr>
              <a:t></a:t>
            </a:r>
            <a:r>
              <a:rPr lang="en-GB" sz="2800" dirty="0">
                <a:solidFill>
                  <a:srgbClr val="CDA655"/>
                </a:solidFill>
              </a:rPr>
              <a:t> = f(V)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sz="2800" dirty="0">
              <a:solidFill>
                <a:srgbClr val="CDA655"/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7C1C7E9-12AF-442C-81BA-C71F044CEE37}"/>
              </a:ext>
            </a:extLst>
          </p:cNvPr>
          <p:cNvGrpSpPr>
            <a:grpSpLocks noChangeAspect="1"/>
          </p:cNvGrpSpPr>
          <p:nvPr/>
        </p:nvGrpSpPr>
        <p:grpSpPr>
          <a:xfrm>
            <a:off x="8070929" y="2244782"/>
            <a:ext cx="2872894" cy="2850039"/>
            <a:chOff x="1266398" y="1702048"/>
            <a:chExt cx="2995209" cy="3267332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5E6228A2-E25F-4262-A6BF-FC3C8263157F}"/>
                </a:ext>
              </a:extLst>
            </p:cNvPr>
            <p:cNvCxnSpPr/>
            <p:nvPr/>
          </p:nvCxnSpPr>
          <p:spPr>
            <a:xfrm>
              <a:off x="1266398" y="2809380"/>
              <a:ext cx="0" cy="216000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AD6E99E0-4F34-4CC5-97E1-1EDE4C0F2393}"/>
                </a:ext>
              </a:extLst>
            </p:cNvPr>
            <p:cNvCxnSpPr>
              <a:cxnSpLocks/>
            </p:cNvCxnSpPr>
            <p:nvPr/>
          </p:nvCxnSpPr>
          <p:spPr>
            <a:xfrm>
              <a:off x="1266398" y="2809380"/>
              <a:ext cx="2160000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CFC56928-40DB-4834-8B74-D45EEABC5433}"/>
                </a:ext>
              </a:extLst>
            </p:cNvPr>
            <p:cNvCxnSpPr>
              <a:cxnSpLocks/>
            </p:cNvCxnSpPr>
            <p:nvPr/>
          </p:nvCxnSpPr>
          <p:spPr>
            <a:xfrm>
              <a:off x="1266398" y="4969380"/>
              <a:ext cx="2160000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272758A-A2F6-453C-B26F-5537157024B5}"/>
                </a:ext>
              </a:extLst>
            </p:cNvPr>
            <p:cNvCxnSpPr/>
            <p:nvPr/>
          </p:nvCxnSpPr>
          <p:spPr>
            <a:xfrm>
              <a:off x="3426398" y="2809380"/>
              <a:ext cx="0" cy="216000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61BF4932-BE5A-42B6-84BE-8E342B6ABA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39875" y="3875714"/>
              <a:ext cx="821732" cy="1093666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85EC806-01D9-46C1-A637-963DCB6968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12922" y="1715713"/>
              <a:ext cx="821732" cy="1093666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CDB3B5B-E561-4214-8B57-27935D748AD5}"/>
                </a:ext>
              </a:extLst>
            </p:cNvPr>
            <p:cNvCxnSpPr/>
            <p:nvPr/>
          </p:nvCxnSpPr>
          <p:spPr>
            <a:xfrm>
              <a:off x="4261607" y="1715714"/>
              <a:ext cx="0" cy="216000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B7E4844-C42D-434A-B96A-A1737928DDF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66398" y="1702048"/>
              <a:ext cx="821732" cy="1093666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A01E000-E628-480C-A1B7-FE518F4628D2}"/>
                </a:ext>
              </a:extLst>
            </p:cNvPr>
            <p:cNvCxnSpPr>
              <a:cxnSpLocks/>
            </p:cNvCxnSpPr>
            <p:nvPr/>
          </p:nvCxnSpPr>
          <p:spPr>
            <a:xfrm>
              <a:off x="2088130" y="1715713"/>
              <a:ext cx="2160000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0F8913D1-AB66-4E1F-A48E-269F9D12BC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66398" y="3875714"/>
              <a:ext cx="821732" cy="1093666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5AC8849-53EC-4CE2-91EB-3612E7FA426C}"/>
                </a:ext>
              </a:extLst>
            </p:cNvPr>
            <p:cNvCxnSpPr>
              <a:cxnSpLocks/>
            </p:cNvCxnSpPr>
            <p:nvPr/>
          </p:nvCxnSpPr>
          <p:spPr>
            <a:xfrm>
              <a:off x="2101607" y="3875714"/>
              <a:ext cx="2160000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72FA88C1-E879-4FAF-A4B3-8CBD927409A2}"/>
                </a:ext>
              </a:extLst>
            </p:cNvPr>
            <p:cNvCxnSpPr/>
            <p:nvPr/>
          </p:nvCxnSpPr>
          <p:spPr>
            <a:xfrm>
              <a:off x="2088130" y="1729379"/>
              <a:ext cx="0" cy="216000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Arrow: Curved Right 1">
            <a:extLst>
              <a:ext uri="{FF2B5EF4-FFF2-40B4-BE49-F238E27FC236}">
                <a16:creationId xmlns:a16="http://schemas.microsoft.com/office/drawing/2014/main" id="{763B4E54-7B28-4ECB-BA65-131D7D8B7318}"/>
              </a:ext>
            </a:extLst>
          </p:cNvPr>
          <p:cNvSpPr/>
          <p:nvPr/>
        </p:nvSpPr>
        <p:spPr>
          <a:xfrm rot="16200000">
            <a:off x="9245220" y="4039602"/>
            <a:ext cx="379268" cy="1389884"/>
          </a:xfrm>
          <a:prstGeom prst="curvedRightArrow">
            <a:avLst/>
          </a:prstGeom>
          <a:noFill/>
          <a:ln w="28575">
            <a:solidFill>
              <a:srgbClr val="CDA6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35" name="Arrow: Curved Right 34">
            <a:extLst>
              <a:ext uri="{FF2B5EF4-FFF2-40B4-BE49-F238E27FC236}">
                <a16:creationId xmlns:a16="http://schemas.microsoft.com/office/drawing/2014/main" id="{7564D801-0FEF-41FE-884E-7307DFCBB35A}"/>
              </a:ext>
            </a:extLst>
          </p:cNvPr>
          <p:cNvSpPr/>
          <p:nvPr/>
        </p:nvSpPr>
        <p:spPr>
          <a:xfrm rot="10800000">
            <a:off x="10909746" y="2660120"/>
            <a:ext cx="642743" cy="1389884"/>
          </a:xfrm>
          <a:prstGeom prst="curvedRightArrow">
            <a:avLst/>
          </a:prstGeom>
          <a:noFill/>
          <a:ln w="28575">
            <a:solidFill>
              <a:srgbClr val="CDA6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F6DC8897-6405-4071-832F-9B717365003F}"/>
              </a:ext>
            </a:extLst>
          </p:cNvPr>
          <p:cNvGrpSpPr/>
          <p:nvPr/>
        </p:nvGrpSpPr>
        <p:grpSpPr>
          <a:xfrm>
            <a:off x="7671568" y="4140834"/>
            <a:ext cx="1278800" cy="1044816"/>
            <a:chOff x="1864229" y="4512705"/>
            <a:chExt cx="1278800" cy="1044816"/>
          </a:xfrm>
        </p:grpSpPr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E03DAE6A-002B-4E6F-9C7B-5EA12256D257}"/>
                </a:ext>
              </a:extLst>
            </p:cNvPr>
            <p:cNvCxnSpPr/>
            <p:nvPr/>
          </p:nvCxnSpPr>
          <p:spPr>
            <a:xfrm flipV="1">
              <a:off x="2175866" y="4598292"/>
              <a:ext cx="0" cy="94017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6954F208-3E78-452F-A26C-04167F41EA6C}"/>
                </a:ext>
              </a:extLst>
            </p:cNvPr>
            <p:cNvCxnSpPr>
              <a:cxnSpLocks/>
            </p:cNvCxnSpPr>
            <p:nvPr/>
          </p:nvCxnSpPr>
          <p:spPr>
            <a:xfrm>
              <a:off x="2175866" y="5544160"/>
              <a:ext cx="967163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E1888C8A-A810-471F-AFC6-B43DFBC962E2}"/>
                    </a:ext>
                  </a:extLst>
                </p:cNvPr>
                <p:cNvSpPr txBox="1"/>
                <p:nvPr/>
              </p:nvSpPr>
              <p:spPr>
                <a:xfrm>
                  <a:off x="1864229" y="4512705"/>
                  <a:ext cx="318101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E1888C8A-A810-471F-AFC6-B43DFBC962E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64229" y="4512705"/>
                  <a:ext cx="318101" cy="369332"/>
                </a:xfrm>
                <a:prstGeom prst="rect">
                  <a:avLst/>
                </a:prstGeom>
                <a:blipFill>
                  <a:blip r:embed="rId3"/>
                  <a:stretch>
                    <a:fillRect b="-6557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9540322-2C12-4A8D-9957-9E2625BDEC6E}"/>
                </a:ext>
              </a:extLst>
            </p:cNvPr>
            <p:cNvSpPr txBox="1"/>
            <p:nvPr/>
          </p:nvSpPr>
          <p:spPr>
            <a:xfrm>
              <a:off x="2740527" y="5188189"/>
              <a:ext cx="31810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endParaRPr lang="en-GB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F54FB22-BA3A-43FE-BCC5-9BB02D883FD2}"/>
                  </a:ext>
                </a:extLst>
              </p:cNvPr>
              <p:cNvSpPr txBox="1"/>
              <p:nvPr/>
            </p:nvSpPr>
            <p:spPr>
              <a:xfrm>
                <a:off x="8910770" y="5073152"/>
                <a:ext cx="31810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F54FB22-BA3A-43FE-BCC5-9BB02D883F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0770" y="5073152"/>
                <a:ext cx="318101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176035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ángulo 6">
            <a:extLst>
              <a:ext uri="{FF2B5EF4-FFF2-40B4-BE49-F238E27FC236}">
                <a16:creationId xmlns:a16="http://schemas.microsoft.com/office/drawing/2014/main" id="{D2E474CE-428D-47E0-9D5E-869CEB46986F}"/>
              </a:ext>
            </a:extLst>
          </p:cNvPr>
          <p:cNvSpPr>
            <a:spLocks noChangeAspect="1"/>
          </p:cNvSpPr>
          <p:nvPr/>
        </p:nvSpPr>
        <p:spPr>
          <a:xfrm>
            <a:off x="1830370" y="1636038"/>
            <a:ext cx="5521406" cy="4847057"/>
          </a:xfrm>
          <a:prstGeom prst="roundRect">
            <a:avLst>
              <a:gd name="adj" fmla="val 2212"/>
            </a:avLst>
          </a:prstGeom>
          <a:solidFill>
            <a:srgbClr val="8497B0"/>
          </a:solidFill>
          <a:ln w="19050">
            <a:solidFill>
              <a:schemeClr val="bg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/>
            </a:endParaRPr>
          </a:p>
          <a:p>
            <a:pPr algn="ctr"/>
            <a:endParaRPr lang="es-ES" sz="24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/>
            </a:endParaRPr>
          </a:p>
          <a:p>
            <a:pPr algn="ctr"/>
            <a:endParaRPr lang="es-ES" sz="24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/>
            </a:endParaRPr>
          </a:p>
          <a:p>
            <a:pPr algn="ctr"/>
            <a:endParaRPr lang="es-ES" sz="24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/>
            </a:endParaRPr>
          </a:p>
          <a:p>
            <a:pPr algn="ctr"/>
            <a:endParaRPr lang="es-ES" sz="16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F791C4D-F3D9-4F52-8174-8F5400D986A6}"/>
              </a:ext>
            </a:extLst>
          </p:cNvPr>
          <p:cNvSpPr txBox="1"/>
          <p:nvPr/>
        </p:nvSpPr>
        <p:spPr>
          <a:xfrm>
            <a:off x="1890469" y="474254"/>
            <a:ext cx="977161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3600" dirty="0">
                <a:solidFill>
                  <a:srgbClr val="CDA655"/>
                </a:solidFill>
                <a:cs typeface="Calibri"/>
              </a:rPr>
              <a:t>Structure</a:t>
            </a:r>
          </a:p>
        </p:txBody>
      </p:sp>
      <p:cxnSp>
        <p:nvCxnSpPr>
          <p:cNvPr id="22" name="Conector recto 5">
            <a:extLst>
              <a:ext uri="{FF2B5EF4-FFF2-40B4-BE49-F238E27FC236}">
                <a16:creationId xmlns:a16="http://schemas.microsoft.com/office/drawing/2014/main" id="{58D4BE65-01F9-4C83-9A2E-757EC0C07A7A}"/>
              </a:ext>
            </a:extLst>
          </p:cNvPr>
          <p:cNvCxnSpPr/>
          <p:nvPr/>
        </p:nvCxnSpPr>
        <p:spPr>
          <a:xfrm>
            <a:off x="1830371" y="1084743"/>
            <a:ext cx="9831712" cy="0"/>
          </a:xfrm>
          <a:prstGeom prst="line">
            <a:avLst/>
          </a:prstGeom>
          <a:ln w="19050">
            <a:solidFill>
              <a:srgbClr val="CDA6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F11878F-53C6-44C6-8123-E07AF52288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55929" y="6327775"/>
            <a:ext cx="1295688" cy="365125"/>
          </a:xfrm>
        </p:spPr>
        <p:txBody>
          <a:bodyPr/>
          <a:lstStyle/>
          <a:p>
            <a:fld id="{28844951-7827-47D4-8276-7DDE1FA7D85A}" type="slidenum">
              <a:rPr lang="en-US" smtClean="0"/>
              <a:t>7</a:t>
            </a:fld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15DA64D-1314-4684-9D63-D96DDD4F8D55}"/>
              </a:ext>
            </a:extLst>
          </p:cNvPr>
          <p:cNvSpPr txBox="1"/>
          <p:nvPr/>
        </p:nvSpPr>
        <p:spPr>
          <a:xfrm>
            <a:off x="5679478" y="2069825"/>
            <a:ext cx="1656335" cy="369332"/>
          </a:xfrm>
          <a:prstGeom prst="rect">
            <a:avLst/>
          </a:prstGeom>
          <a:solidFill>
            <a:srgbClr val="7962CC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Photoresistors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2FA61C0C-F884-4912-BD3D-65426BF00F1A}"/>
              </a:ext>
            </a:extLst>
          </p:cNvPr>
          <p:cNvGrpSpPr>
            <a:grpSpLocks noChangeAspect="1"/>
          </p:cNvGrpSpPr>
          <p:nvPr/>
        </p:nvGrpSpPr>
        <p:grpSpPr>
          <a:xfrm>
            <a:off x="1909418" y="1926799"/>
            <a:ext cx="3672610" cy="3643393"/>
            <a:chOff x="1266398" y="1702048"/>
            <a:chExt cx="2995209" cy="3267332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DF7F0274-2801-436C-AD7D-581C5D43E87E}"/>
                </a:ext>
              </a:extLst>
            </p:cNvPr>
            <p:cNvCxnSpPr/>
            <p:nvPr/>
          </p:nvCxnSpPr>
          <p:spPr>
            <a:xfrm>
              <a:off x="1266398" y="2809380"/>
              <a:ext cx="0" cy="21600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E0EA6E87-5B1E-4C58-A060-F9A42DF909D8}"/>
                </a:ext>
              </a:extLst>
            </p:cNvPr>
            <p:cNvCxnSpPr>
              <a:cxnSpLocks/>
            </p:cNvCxnSpPr>
            <p:nvPr/>
          </p:nvCxnSpPr>
          <p:spPr>
            <a:xfrm>
              <a:off x="1266398" y="2809380"/>
              <a:ext cx="21600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1956E7D0-F8FD-469F-8B39-BA55D4686D80}"/>
                </a:ext>
              </a:extLst>
            </p:cNvPr>
            <p:cNvCxnSpPr>
              <a:cxnSpLocks/>
            </p:cNvCxnSpPr>
            <p:nvPr/>
          </p:nvCxnSpPr>
          <p:spPr>
            <a:xfrm>
              <a:off x="1266398" y="4969380"/>
              <a:ext cx="21600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11C025B8-78E6-4736-9FF7-4BC0360459CF}"/>
                </a:ext>
              </a:extLst>
            </p:cNvPr>
            <p:cNvCxnSpPr/>
            <p:nvPr/>
          </p:nvCxnSpPr>
          <p:spPr>
            <a:xfrm>
              <a:off x="3426398" y="2809380"/>
              <a:ext cx="0" cy="21600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ACC14226-F23B-440A-9E22-8F8B057FF7D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39875" y="3875714"/>
              <a:ext cx="821732" cy="109366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21C6663C-E1AB-4379-B577-21B22040C4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12922" y="1715713"/>
              <a:ext cx="821732" cy="109366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F93E0215-7E73-4842-8BCC-A26E233B088E}"/>
                </a:ext>
              </a:extLst>
            </p:cNvPr>
            <p:cNvCxnSpPr/>
            <p:nvPr/>
          </p:nvCxnSpPr>
          <p:spPr>
            <a:xfrm>
              <a:off x="4261607" y="1715714"/>
              <a:ext cx="0" cy="21600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355F269D-B882-45D5-A963-7F54058847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66398" y="1702048"/>
              <a:ext cx="821732" cy="109366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CC74B566-DF8D-44C2-BCDB-D206F3B9CEA8}"/>
                </a:ext>
              </a:extLst>
            </p:cNvPr>
            <p:cNvCxnSpPr>
              <a:cxnSpLocks/>
            </p:cNvCxnSpPr>
            <p:nvPr/>
          </p:nvCxnSpPr>
          <p:spPr>
            <a:xfrm>
              <a:off x="2088130" y="1715713"/>
              <a:ext cx="21600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FD7AF26E-BC5A-44E3-BF1E-EC34BC716A8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66398" y="3875714"/>
              <a:ext cx="821732" cy="1093666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33570AA5-F654-4448-A842-7FE2D3727002}"/>
                </a:ext>
              </a:extLst>
            </p:cNvPr>
            <p:cNvCxnSpPr>
              <a:cxnSpLocks/>
            </p:cNvCxnSpPr>
            <p:nvPr/>
          </p:nvCxnSpPr>
          <p:spPr>
            <a:xfrm>
              <a:off x="2101607" y="3875714"/>
              <a:ext cx="2160000" cy="0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3D18200A-213A-46F3-A57A-4F50101F4BA8}"/>
                </a:ext>
              </a:extLst>
            </p:cNvPr>
            <p:cNvCxnSpPr/>
            <p:nvPr/>
          </p:nvCxnSpPr>
          <p:spPr>
            <a:xfrm>
              <a:off x="2088130" y="1729379"/>
              <a:ext cx="0" cy="2160000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48C3E38E-4D2F-490A-A841-944F46A296D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46398" y="3627512"/>
              <a:ext cx="360000" cy="360000"/>
            </a:xfrm>
            <a:prstGeom prst="ellipse">
              <a:avLst/>
            </a:prstGeom>
            <a:solidFill>
              <a:srgbClr val="7962CC"/>
            </a:solidFill>
            <a:ln w="28575">
              <a:solidFill>
                <a:srgbClr val="7962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12E29D59-5CF7-4A49-B082-A65D2BAE2A78}"/>
                </a:ext>
              </a:extLst>
            </p:cNvPr>
            <p:cNvSpPr>
              <a:spLocks/>
            </p:cNvSpPr>
            <p:nvPr/>
          </p:nvSpPr>
          <p:spPr>
            <a:xfrm>
              <a:off x="3800138" y="3057581"/>
              <a:ext cx="217573" cy="457406"/>
            </a:xfrm>
            <a:prstGeom prst="ellipse">
              <a:avLst/>
            </a:prstGeom>
            <a:solidFill>
              <a:srgbClr val="7962CC"/>
            </a:solidFill>
            <a:ln w="28575">
              <a:solidFill>
                <a:srgbClr val="7962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CD541299-F063-4DCA-B6DE-5D0173717EBC}"/>
                </a:ext>
              </a:extLst>
            </p:cNvPr>
            <p:cNvSpPr>
              <a:spLocks/>
            </p:cNvSpPr>
            <p:nvPr/>
          </p:nvSpPr>
          <p:spPr>
            <a:xfrm>
              <a:off x="1612126" y="3128888"/>
              <a:ext cx="217573" cy="457406"/>
            </a:xfrm>
            <a:prstGeom prst="ellipse">
              <a:avLst/>
            </a:prstGeom>
            <a:noFill/>
            <a:ln w="38100">
              <a:solidFill>
                <a:srgbClr val="7962CC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FF4F983F-D38B-4B10-86B2-A702AF3EDAAC}"/>
                </a:ext>
              </a:extLst>
            </p:cNvPr>
            <p:cNvSpPr>
              <a:spLocks/>
            </p:cNvSpPr>
            <p:nvPr/>
          </p:nvSpPr>
          <p:spPr>
            <a:xfrm>
              <a:off x="2549772" y="2161522"/>
              <a:ext cx="452284" cy="250009"/>
            </a:xfrm>
            <a:prstGeom prst="ellipse">
              <a:avLst/>
            </a:prstGeom>
            <a:solidFill>
              <a:srgbClr val="7962CC"/>
            </a:solidFill>
            <a:ln w="28575">
              <a:solidFill>
                <a:srgbClr val="7962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E286BB18-98A1-467F-B66C-358B478D39A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87966" y="2948888"/>
              <a:ext cx="360000" cy="360000"/>
            </a:xfrm>
            <a:prstGeom prst="ellipse">
              <a:avLst/>
            </a:prstGeom>
            <a:noFill/>
            <a:ln w="38100">
              <a:solidFill>
                <a:srgbClr val="7962CC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5D527DF8-8048-43A0-A738-BBF218E0F654}"/>
              </a:ext>
            </a:extLst>
          </p:cNvPr>
          <p:cNvGrpSpPr/>
          <p:nvPr/>
        </p:nvGrpSpPr>
        <p:grpSpPr>
          <a:xfrm>
            <a:off x="1890469" y="4600230"/>
            <a:ext cx="970704" cy="1013040"/>
            <a:chOff x="2172325" y="4544481"/>
            <a:chExt cx="970704" cy="1013040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7CF41A11-8D24-44AA-B101-2C4CC36B4349}"/>
                </a:ext>
              </a:extLst>
            </p:cNvPr>
            <p:cNvCxnSpPr/>
            <p:nvPr/>
          </p:nvCxnSpPr>
          <p:spPr>
            <a:xfrm flipV="1">
              <a:off x="2175866" y="4598292"/>
              <a:ext cx="0" cy="94017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67DC894D-29FB-42FF-892E-6A8B0EA29BA0}"/>
                </a:ext>
              </a:extLst>
            </p:cNvPr>
            <p:cNvCxnSpPr>
              <a:cxnSpLocks/>
            </p:cNvCxnSpPr>
            <p:nvPr/>
          </p:nvCxnSpPr>
          <p:spPr>
            <a:xfrm>
              <a:off x="2175866" y="5544160"/>
              <a:ext cx="967163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9B0BD998-2E32-4829-9B67-56EE5763D87F}"/>
                    </a:ext>
                  </a:extLst>
                </p:cNvPr>
                <p:cNvSpPr txBox="1"/>
                <p:nvPr/>
              </p:nvSpPr>
              <p:spPr>
                <a:xfrm>
                  <a:off x="2172325" y="4544481"/>
                  <a:ext cx="318101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9B0BD998-2E32-4829-9B67-56EE5763D87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72325" y="4544481"/>
                  <a:ext cx="318101" cy="369332"/>
                </a:xfrm>
                <a:prstGeom prst="rect">
                  <a:avLst/>
                </a:prstGeom>
                <a:blipFill>
                  <a:blip r:embed="rId2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5976CA0-E64E-4583-97C7-DC3BC1CCBF20}"/>
                </a:ext>
              </a:extLst>
            </p:cNvPr>
            <p:cNvSpPr txBox="1"/>
            <p:nvPr/>
          </p:nvSpPr>
          <p:spPr>
            <a:xfrm>
              <a:off x="2740527" y="5188189"/>
              <a:ext cx="31810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endParaRPr lang="en-GB" dirty="0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C0A36D0A-34F7-4827-9415-2FAEC9770730}"/>
              </a:ext>
            </a:extLst>
          </p:cNvPr>
          <p:cNvGrpSpPr/>
          <p:nvPr/>
        </p:nvGrpSpPr>
        <p:grpSpPr>
          <a:xfrm>
            <a:off x="7525512" y="1362456"/>
            <a:ext cx="3984507" cy="2585947"/>
            <a:chOff x="5387588" y="3267584"/>
            <a:chExt cx="5655388" cy="248082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Rectángulo: esquinas redondeadas 11">
                  <a:extLst>
                    <a:ext uri="{FF2B5EF4-FFF2-40B4-BE49-F238E27FC236}">
                      <a16:creationId xmlns:a16="http://schemas.microsoft.com/office/drawing/2014/main" id="{4451A9C9-E057-4851-ADC2-04502EEF69DD}"/>
                    </a:ext>
                  </a:extLst>
                </p:cNvPr>
                <p:cNvSpPr/>
                <p:nvPr/>
              </p:nvSpPr>
              <p:spPr>
                <a:xfrm>
                  <a:off x="5387588" y="3518259"/>
                  <a:ext cx="5655388" cy="2230153"/>
                </a:xfrm>
                <a:prstGeom prst="roundRect">
                  <a:avLst>
                    <a:gd name="adj" fmla="val 3132"/>
                  </a:avLst>
                </a:prstGeom>
                <a:noFill/>
                <a:ln w="38100">
                  <a:solidFill>
                    <a:srgbClr val="D1666F"/>
                  </a:solidFill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t"/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GB" dirty="0">
                      <a:solidFill>
                        <a:schemeClr val="bg1"/>
                      </a:solidFill>
                    </a:rPr>
                    <a:t>Needs to turn 180 degrees to face the light</a:t>
                  </a: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GB" dirty="0">
                      <a:solidFill>
                        <a:schemeClr val="bg1"/>
                      </a:solidFill>
                    </a:rPr>
                    <a:t>Needs to determine the light incidence angle in at least </a:t>
                  </a:r>
                  <a14:m>
                    <m:oMath xmlns:m="http://schemas.openxmlformats.org/officeDocument/2006/math">
                      <m:r>
                        <a:rPr lang="en-GB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𝑥𝑦</m:t>
                      </m:r>
                    </m:oMath>
                  </a14:m>
                  <a:r>
                    <a:rPr lang="en-GB" dirty="0">
                      <a:solidFill>
                        <a:schemeClr val="bg1"/>
                      </a:solidFill>
                    </a:rPr>
                    <a:t>-plane. Preferably in 3 axis.</a:t>
                  </a: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endParaRPr lang="en-GB" dirty="0">
                    <a:solidFill>
                      <a:schemeClr val="bg1"/>
                    </a:solidFill>
                  </a:endParaRP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endParaRPr lang="en-GB" dirty="0">
                    <a:solidFill>
                      <a:schemeClr val="bg1"/>
                    </a:solidFill>
                  </a:endParaRP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endParaRPr lang="en-GB" dirty="0">
                    <a:solidFill>
                      <a:schemeClr val="bg1"/>
                    </a:solidFill>
                  </a:endParaRP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endParaRPr lang="en-GB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60" name="Rectángulo: esquinas redondeadas 11">
                  <a:extLst>
                    <a:ext uri="{FF2B5EF4-FFF2-40B4-BE49-F238E27FC236}">
                      <a16:creationId xmlns:a16="http://schemas.microsoft.com/office/drawing/2014/main" id="{4451A9C9-E057-4851-ADC2-04502EEF69D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87588" y="3518259"/>
                  <a:ext cx="5655388" cy="2230153"/>
                </a:xfrm>
                <a:prstGeom prst="roundRect">
                  <a:avLst>
                    <a:gd name="adj" fmla="val 3132"/>
                  </a:avLst>
                </a:prstGeom>
                <a:blipFill>
                  <a:blip r:embed="rId3"/>
                  <a:stretch>
                    <a:fillRect l="-152"/>
                  </a:stretch>
                </a:blipFill>
                <a:ln w="38100">
                  <a:solidFill>
                    <a:srgbClr val="D1666F"/>
                  </a:solidFill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1" name="Rectángulo 6">
              <a:extLst>
                <a:ext uri="{FF2B5EF4-FFF2-40B4-BE49-F238E27FC236}">
                  <a16:creationId xmlns:a16="http://schemas.microsoft.com/office/drawing/2014/main" id="{1204AF9A-3F67-49E3-9E59-C290F9092742}"/>
                </a:ext>
              </a:extLst>
            </p:cNvPr>
            <p:cNvSpPr/>
            <p:nvPr/>
          </p:nvSpPr>
          <p:spPr>
            <a:xfrm>
              <a:off x="6328374" y="3267584"/>
              <a:ext cx="3882854" cy="235805"/>
            </a:xfrm>
            <a:prstGeom prst="rect">
              <a:avLst/>
            </a:prstGeom>
            <a:solidFill>
              <a:srgbClr val="D1666F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Requirements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5A14630A-41A5-4860-BEB0-C6E8BF798079}"/>
                  </a:ext>
                </a:extLst>
              </p:cNvPr>
              <p:cNvSpPr txBox="1"/>
              <p:nvPr/>
            </p:nvSpPr>
            <p:spPr>
              <a:xfrm>
                <a:off x="2500871" y="5198555"/>
                <a:ext cx="31810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5A14630A-41A5-4860-BEB0-C6E8BF7980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0871" y="5198555"/>
                <a:ext cx="318101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Rectángulo: esquinas redondeadas 11">
            <a:extLst>
              <a:ext uri="{FF2B5EF4-FFF2-40B4-BE49-F238E27FC236}">
                <a16:creationId xmlns:a16="http://schemas.microsoft.com/office/drawing/2014/main" id="{4C78F6FD-D5D3-4C52-A493-36A7E7655098}"/>
              </a:ext>
            </a:extLst>
          </p:cNvPr>
          <p:cNvSpPr/>
          <p:nvPr/>
        </p:nvSpPr>
        <p:spPr>
          <a:xfrm>
            <a:off x="7525512" y="4314910"/>
            <a:ext cx="3984507" cy="2168185"/>
          </a:xfrm>
          <a:prstGeom prst="roundRect">
            <a:avLst>
              <a:gd name="adj" fmla="val 3132"/>
            </a:avLst>
          </a:prstGeom>
          <a:noFill/>
          <a:ln w="38100">
            <a:solidFill>
              <a:srgbClr val="169E84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Need to have holes for the photoresistors, and these need to be held by it without moving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The structure needs to be light enough for the servomotor to be able to move 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64" name="Rectángulo 6">
            <a:extLst>
              <a:ext uri="{FF2B5EF4-FFF2-40B4-BE49-F238E27FC236}">
                <a16:creationId xmlns:a16="http://schemas.microsoft.com/office/drawing/2014/main" id="{1BE90F20-5114-4314-B3AC-A1BA994B2D24}"/>
              </a:ext>
            </a:extLst>
          </p:cNvPr>
          <p:cNvSpPr/>
          <p:nvPr/>
        </p:nvSpPr>
        <p:spPr>
          <a:xfrm>
            <a:off x="8188343" y="4068233"/>
            <a:ext cx="2735667" cy="245797"/>
          </a:xfrm>
          <a:prstGeom prst="rect">
            <a:avLst/>
          </a:prstGeom>
          <a:solidFill>
            <a:srgbClr val="169E84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Also…</a:t>
            </a:r>
          </a:p>
        </p:txBody>
      </p:sp>
    </p:spTree>
    <p:extLst>
      <p:ext uri="{BB962C8B-B14F-4D97-AF65-F5344CB8AC3E}">
        <p14:creationId xmlns:p14="http://schemas.microsoft.com/office/powerpoint/2010/main" val="26181279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4F791C4D-F3D9-4F52-8174-8F5400D986A6}"/>
              </a:ext>
            </a:extLst>
          </p:cNvPr>
          <p:cNvSpPr txBox="1"/>
          <p:nvPr/>
        </p:nvSpPr>
        <p:spPr>
          <a:xfrm>
            <a:off x="1890469" y="474254"/>
            <a:ext cx="977161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3600" dirty="0">
                <a:solidFill>
                  <a:srgbClr val="CDA655"/>
                </a:solidFill>
                <a:cs typeface="Calibri"/>
              </a:rPr>
              <a:t>Control Law</a:t>
            </a:r>
          </a:p>
        </p:txBody>
      </p:sp>
      <p:cxnSp>
        <p:nvCxnSpPr>
          <p:cNvPr id="22" name="Conector recto 5">
            <a:extLst>
              <a:ext uri="{FF2B5EF4-FFF2-40B4-BE49-F238E27FC236}">
                <a16:creationId xmlns:a16="http://schemas.microsoft.com/office/drawing/2014/main" id="{58D4BE65-01F9-4C83-9A2E-757EC0C07A7A}"/>
              </a:ext>
            </a:extLst>
          </p:cNvPr>
          <p:cNvCxnSpPr/>
          <p:nvPr/>
        </p:nvCxnSpPr>
        <p:spPr>
          <a:xfrm>
            <a:off x="1830371" y="1084743"/>
            <a:ext cx="9831712" cy="0"/>
          </a:xfrm>
          <a:prstGeom prst="line">
            <a:avLst/>
          </a:prstGeom>
          <a:ln w="19050">
            <a:solidFill>
              <a:srgbClr val="CDA6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F11878F-53C6-44C6-8123-E07AF52288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55929" y="6327775"/>
            <a:ext cx="1295688" cy="365125"/>
          </a:xfrm>
        </p:spPr>
        <p:txBody>
          <a:bodyPr/>
          <a:lstStyle/>
          <a:p>
            <a:fld id="{28844951-7827-47D4-8276-7DDE1FA7D85A}" type="slidenum">
              <a:rPr lang="en-US" smtClean="0"/>
              <a:t>8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938744-8BA7-484E-91D2-95C2F46452D7}"/>
              </a:ext>
            </a:extLst>
          </p:cNvPr>
          <p:cNvSpPr txBox="1"/>
          <p:nvPr/>
        </p:nvSpPr>
        <p:spPr>
          <a:xfrm>
            <a:off x="2002536" y="1527048"/>
            <a:ext cx="29529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PID? Or PD to make it simpler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0554773-451A-4FC4-A47A-1A8D19ECC07F}"/>
              </a:ext>
            </a:extLst>
          </p:cNvPr>
          <p:cNvSpPr/>
          <p:nvPr/>
        </p:nvSpPr>
        <p:spPr>
          <a:xfrm>
            <a:off x="5058873" y="2880297"/>
            <a:ext cx="2632780" cy="2543960"/>
          </a:xfrm>
          <a:prstGeom prst="rect">
            <a:avLst/>
          </a:prstGeom>
          <a:noFill/>
          <a:ln w="38100">
            <a:solidFill>
              <a:srgbClr val="D166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E233BA3-8AB5-4D71-9B04-7D14CE305A82}"/>
              </a:ext>
            </a:extLst>
          </p:cNvPr>
          <p:cNvGrpSpPr/>
          <p:nvPr/>
        </p:nvGrpSpPr>
        <p:grpSpPr>
          <a:xfrm>
            <a:off x="6289762" y="1836824"/>
            <a:ext cx="1966471" cy="2407104"/>
            <a:chOff x="2171163" y="3150417"/>
            <a:chExt cx="1966471" cy="2407104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6D12F730-6F57-4E89-84E6-5AD7D201B56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172325" y="3382090"/>
              <a:ext cx="3541" cy="2156372"/>
            </a:xfrm>
            <a:prstGeom prst="straightConnector1">
              <a:avLst/>
            </a:prstGeom>
            <a:ln w="19050">
              <a:solidFill>
                <a:srgbClr val="D1666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25ACF8CC-47BF-489D-8243-F0DCD0AFFE43}"/>
                </a:ext>
              </a:extLst>
            </p:cNvPr>
            <p:cNvCxnSpPr>
              <a:cxnSpLocks/>
            </p:cNvCxnSpPr>
            <p:nvPr/>
          </p:nvCxnSpPr>
          <p:spPr>
            <a:xfrm>
              <a:off x="2175866" y="5544160"/>
              <a:ext cx="1961768" cy="13361"/>
            </a:xfrm>
            <a:prstGeom prst="straightConnector1">
              <a:avLst/>
            </a:prstGeom>
            <a:ln w="19050">
              <a:solidFill>
                <a:srgbClr val="D1666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7BAA4C50-7B6E-4459-A461-E6FFC93572C2}"/>
                    </a:ext>
                  </a:extLst>
                </p:cNvPr>
                <p:cNvSpPr txBox="1"/>
                <p:nvPr/>
              </p:nvSpPr>
              <p:spPr>
                <a:xfrm>
                  <a:off x="2171163" y="3150417"/>
                  <a:ext cx="318101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b="0" i="1" smtClean="0">
                            <a:solidFill>
                              <a:srgbClr val="D1666F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GB" dirty="0">
                    <a:solidFill>
                      <a:srgbClr val="D1666F"/>
                    </a:solidFill>
                  </a:endParaRPr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7BAA4C50-7B6E-4459-A461-E6FFC93572C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71163" y="3150417"/>
                  <a:ext cx="318101" cy="369332"/>
                </a:xfrm>
                <a:prstGeom prst="rect">
                  <a:avLst/>
                </a:prstGeom>
                <a:blipFill>
                  <a:blip r:embed="rId2"/>
                  <a:stretch>
                    <a:fillRect b="-6557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F5FC578-A870-4EA2-840D-64B089B1846C}"/>
                </a:ext>
              </a:extLst>
            </p:cNvPr>
            <p:cNvSpPr txBox="1"/>
            <p:nvPr/>
          </p:nvSpPr>
          <p:spPr>
            <a:xfrm>
              <a:off x="2740527" y="5188189"/>
              <a:ext cx="31810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endParaRPr lang="en-GB" dirty="0"/>
            </a:p>
          </p:txBody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5EB54A14-5512-4A86-915C-5577F5FF48E9}"/>
              </a:ext>
            </a:extLst>
          </p:cNvPr>
          <p:cNvSpPr/>
          <p:nvPr/>
        </p:nvSpPr>
        <p:spPr>
          <a:xfrm rot="19817292">
            <a:off x="4779609" y="2743647"/>
            <a:ext cx="2632780" cy="2543960"/>
          </a:xfrm>
          <a:prstGeom prst="rect">
            <a:avLst/>
          </a:prstGeom>
          <a:noFill/>
          <a:ln w="38100">
            <a:solidFill>
              <a:srgbClr val="169E8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78E23A9-F3DA-4FBE-A2CB-ED7E23956F52}"/>
              </a:ext>
            </a:extLst>
          </p:cNvPr>
          <p:cNvGrpSpPr/>
          <p:nvPr/>
        </p:nvGrpSpPr>
        <p:grpSpPr>
          <a:xfrm rot="19817292">
            <a:off x="5605111" y="1733139"/>
            <a:ext cx="1986164" cy="2182598"/>
            <a:chOff x="2151470" y="3374923"/>
            <a:chExt cx="1986164" cy="2182598"/>
          </a:xfrm>
        </p:grpSpPr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7559C93F-2011-4566-BA47-63A6D27343B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172325" y="3382090"/>
              <a:ext cx="3541" cy="2156372"/>
            </a:xfrm>
            <a:prstGeom prst="straightConnector1">
              <a:avLst/>
            </a:prstGeom>
            <a:ln w="19050">
              <a:solidFill>
                <a:srgbClr val="169E8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C27E4346-1C0A-48D7-809D-784D1C6250BB}"/>
                </a:ext>
              </a:extLst>
            </p:cNvPr>
            <p:cNvCxnSpPr>
              <a:cxnSpLocks/>
            </p:cNvCxnSpPr>
            <p:nvPr/>
          </p:nvCxnSpPr>
          <p:spPr>
            <a:xfrm>
              <a:off x="2175866" y="5544160"/>
              <a:ext cx="1961768" cy="13361"/>
            </a:xfrm>
            <a:prstGeom prst="straightConnector1">
              <a:avLst/>
            </a:prstGeom>
            <a:ln w="19050">
              <a:solidFill>
                <a:srgbClr val="169E8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99B951BA-EED5-497C-B89A-E42100D79FF8}"/>
                    </a:ext>
                  </a:extLst>
                </p:cNvPr>
                <p:cNvSpPr txBox="1"/>
                <p:nvPr/>
              </p:nvSpPr>
              <p:spPr>
                <a:xfrm>
                  <a:off x="2151470" y="3374923"/>
                  <a:ext cx="318101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b="0" i="1" smtClean="0">
                            <a:solidFill>
                              <a:srgbClr val="169E84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GB" dirty="0">
                    <a:solidFill>
                      <a:srgbClr val="169E84"/>
                    </a:solidFill>
                  </a:endParaRPr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99B951BA-EED5-497C-B89A-E42100D79F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51470" y="3374923"/>
                  <a:ext cx="318101" cy="369332"/>
                </a:xfrm>
                <a:prstGeom prst="rect">
                  <a:avLst/>
                </a:prstGeom>
                <a:blipFill>
                  <a:blip r:embed="rId3"/>
                  <a:stretch>
                    <a:fillRect b="-250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9A98A18-8671-4F37-A657-EAAD4FF102E8}"/>
                </a:ext>
              </a:extLst>
            </p:cNvPr>
            <p:cNvSpPr txBox="1"/>
            <p:nvPr/>
          </p:nvSpPr>
          <p:spPr>
            <a:xfrm>
              <a:off x="2740527" y="5188189"/>
              <a:ext cx="31810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endParaRPr lang="en-GB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31F9920-5640-4CFE-BCAA-025A251C628A}"/>
                  </a:ext>
                </a:extLst>
              </p:cNvPr>
              <p:cNvSpPr txBox="1"/>
              <p:nvPr/>
            </p:nvSpPr>
            <p:spPr>
              <a:xfrm>
                <a:off x="8002151" y="3865066"/>
                <a:ext cx="31810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rgbClr val="D1666F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GB" dirty="0">
                  <a:solidFill>
                    <a:srgbClr val="D1666F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31F9920-5640-4CFE-BCAA-025A251C62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2151" y="3865066"/>
                <a:ext cx="318101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6BB8C963-A280-4E83-B671-9F868B2960A3}"/>
                  </a:ext>
                </a:extLst>
              </p:cNvPr>
              <p:cNvSpPr txBox="1"/>
              <p:nvPr/>
            </p:nvSpPr>
            <p:spPr>
              <a:xfrm>
                <a:off x="7799769" y="2935580"/>
                <a:ext cx="31810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rgbClr val="169E84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GB" dirty="0">
                  <a:solidFill>
                    <a:srgbClr val="169E84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6BB8C963-A280-4E83-B671-9F868B2960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9769" y="2935580"/>
                <a:ext cx="318101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6D30EF5-29FC-40F0-973B-0332928D037E}"/>
              </a:ext>
            </a:extLst>
          </p:cNvPr>
          <p:cNvCxnSpPr/>
          <p:nvPr/>
        </p:nvCxnSpPr>
        <p:spPr>
          <a:xfrm flipH="1" flipV="1">
            <a:off x="7012906" y="3874596"/>
            <a:ext cx="210895" cy="350273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BE2724F-2D11-49F4-A109-718C854AF474}"/>
                  </a:ext>
                </a:extLst>
              </p:cNvPr>
              <p:cNvSpPr txBox="1"/>
              <p:nvPr/>
            </p:nvSpPr>
            <p:spPr>
              <a:xfrm>
                <a:off x="7084096" y="3830961"/>
                <a:ext cx="31810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Θ</m:t>
                      </m:r>
                    </m:oMath>
                  </m:oMathPara>
                </a14:m>
                <a:endParaRPr lang="en-GB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BE2724F-2D11-49F4-A109-718C854AF4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4096" y="3830961"/>
                <a:ext cx="318101" cy="369332"/>
              </a:xfrm>
              <a:prstGeom prst="rect">
                <a:avLst/>
              </a:prstGeom>
              <a:blipFill>
                <a:blip r:embed="rId6"/>
                <a:stretch>
                  <a:fillRect r="-384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217983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5877F3-B8A4-4247-9F30-C45704A97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FAB6AA-E907-4023-9003-9135296F70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625" y="52387"/>
            <a:ext cx="9048750" cy="675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6909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7562</TotalTime>
  <Words>566</Words>
  <Application>Microsoft Office PowerPoint</Application>
  <PresentationFormat>Widescreen</PresentationFormat>
  <Paragraphs>145</Paragraphs>
  <Slides>18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Diego M</dc:creator>
  <cp:lastModifiedBy>Diego M</cp:lastModifiedBy>
  <cp:revision>490</cp:revision>
  <dcterms:created xsi:type="dcterms:W3CDTF">2021-05-13T14:23:36Z</dcterms:created>
  <dcterms:modified xsi:type="dcterms:W3CDTF">2022-01-22T21:43:06Z</dcterms:modified>
</cp:coreProperties>
</file>